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3" r:id="rId4"/>
    <p:sldId id="306" r:id="rId5"/>
    <p:sldId id="307" r:id="rId6"/>
    <p:sldId id="308" r:id="rId7"/>
    <p:sldId id="310" r:id="rId8"/>
    <p:sldId id="311" r:id="rId9"/>
    <p:sldId id="313" r:id="rId10"/>
    <p:sldId id="289" r:id="rId11"/>
    <p:sldId id="291" r:id="rId12"/>
    <p:sldId id="309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1" autoAdjust="0"/>
    <p:restoredTop sz="94660"/>
  </p:normalViewPr>
  <p:slideViewPr>
    <p:cSldViewPr snapToGrid="0">
      <p:cViewPr varScale="1">
        <p:scale>
          <a:sx n="61" d="100"/>
          <a:sy n="61" d="100"/>
        </p:scale>
        <p:origin x="72" y="63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1CCEA-F310-491B-889F-1B834F2502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851E0C1-BCC0-47F2-B1CB-AA2C7A65EA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1A48D6-229B-411A-8231-7933634E0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530573-DA7B-4563-AC8E-678B2B6C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203624-1B3F-4518-A87E-6BCA04F39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437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83425C-0FE3-44B2-A8BA-EB08A903E2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B33BD0-9815-4B4C-B03A-6A2BFD7564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732935-C5BD-4E6E-947A-CF43076B4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C4B675-17C9-481B-960A-5F4950F514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268AF0-755E-4012-A213-215B5EF7F0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007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C65BF6-3D2A-454C-8224-D12D1E81021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0B0AF4-CA4D-4354-86FE-0529848AA2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126547-B778-4693-9419-FD2FABD73E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B8402-2B70-4BC4-8343-4FAA52749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B675E6-FCA7-4413-B40F-BE4C06AA28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45815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963A8-2CDC-420D-A4B6-ACE8F84595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745DE-E398-4892-A78F-89885FCE05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03A5C4-FA7C-4036-94C8-A79D9B518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58CF9-938C-42F5-95F1-A74621CBA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92A1C7-8BA4-43B1-8CBC-390857A06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2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F63F6D-150A-41B5-8FE7-0933D7FAB1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18F1D-B169-42D6-8945-B0CCE50F1B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4F0B36B-864A-4051-A9F6-E7299B692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9FA257-B7CF-4273-B3B5-1F76BA6C8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B470D2-BA70-4D9B-866E-A01E44EE3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718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2FCD0-A50A-40B5-A945-50D88944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6BE184-4F01-4E2D-9682-E70A040E0C7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8C8F2D-F0B5-4A4F-A166-78B0048B67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37576F-246C-4CBF-9525-F44D0C952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34511A-AB3B-4580-A8CD-9582A085FD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2B082B-A47E-4FFF-9BD6-EA4ABDC03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040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3197D-E3F9-4A9D-AC8D-C29F435F5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62E7B6-F271-4298-8F62-E9CFE4F960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345BB7-6A9A-4A9D-93CF-F9358AB12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A12381-9F1F-4475-B385-5D2861FCC5E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526A26-63A0-4738-A3C0-7FD148E7C5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60D3424-361F-4432-9647-A643CE04DA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5282033-1624-453B-B5D5-C8304409CC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71E57F-6232-439B-AAC9-4F7AA93A8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386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A7B6E2-BDDB-4F2F-A752-DFD49DC5C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675245F-5278-42DE-909A-09FF55DA9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A50B45-7527-4B06-BD2F-FBCD11C8AA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1CAAC3-A2E1-4E0B-81A0-207DC5585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0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866A52-2ACA-4868-AB6C-0C4E31A2E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4FFE462-DB29-4559-A5D1-135A6FAB54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B37B7D-F005-4652-9216-C8E70C42ED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842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03DE4-4300-4022-A90A-EA89A3CBD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29B8C-44A1-4BB4-BEFF-2DA4150B5F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204FD7-22A2-49FB-AEDE-31F59BE4BB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72C0FC9-60D6-4F3B-95C7-FFE47A65E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D4E1C9D-F01C-4A9A-B8F1-396F0382D4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AEC3E6-76DB-4210-9035-8E842F4337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565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B11C03-C642-4A06-B495-4F0A0DF34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55BAD-1C3E-4281-AB9B-7E75A0056BA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F2E3449-38FD-4E8A-A16F-DD6F1FDF03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C3E29F-B02F-4FF4-9C70-FDF17E04FD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4F069A-1993-432D-A2E1-61B9B2CED4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9B3AE2-7EB5-4260-8089-35D683B238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5636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B38E4C4-C8BC-441A-97D7-689AC300C5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C9B10E-C1DD-41EE-89CF-FB60B7C7A6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22C694-950E-416A-ADF0-FDB9B1496C1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4112E3-C9BA-419E-805E-3B9902547F6E}" type="datetimeFigureOut">
              <a:rPr lang="en-US" smtClean="0"/>
              <a:t>11/19/2019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839F144-A6A1-4C5D-AE8D-D23D9F30B4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0DAD83-E656-4273-8E10-48A2B66D4E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5EC93-F24E-4596-B53F-348FE53937A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407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27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jpg"/><Relationship Id="rId7" Type="http://schemas.openxmlformats.org/officeDocument/2006/relationships/image" Target="../media/image1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4.jpg"/><Relationship Id="rId9" Type="http://schemas.openxmlformats.org/officeDocument/2006/relationships/image" Target="../media/image18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DCF27-CFE2-481E-A81E-9BB4A8960A6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Ensembles</a:t>
            </a:r>
            <a:br>
              <a:rPr lang="en-US" dirty="0"/>
            </a:br>
            <a:r>
              <a:rPr lang="en-US" sz="4800" dirty="0"/>
              <a:t>Part 3 – Stacking and Intelligence Architectures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4B9469-B145-4C96-8348-4B1C0AFBC8E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Geoff Hulten</a:t>
            </a:r>
          </a:p>
        </p:txBody>
      </p:sp>
    </p:spTree>
    <p:extLst>
      <p:ext uri="{BB962C8B-B14F-4D97-AF65-F5344CB8AC3E}">
        <p14:creationId xmlns:p14="http://schemas.microsoft.com/office/powerpoint/2010/main" val="26043433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C9144-54AB-45C1-A78F-5CAF6D1929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1694" y="365126"/>
            <a:ext cx="11022106" cy="685662"/>
          </a:xfrm>
        </p:spPr>
        <p:txBody>
          <a:bodyPr>
            <a:normAutofit fontScale="90000"/>
          </a:bodyPr>
          <a:lstStyle/>
          <a:p>
            <a:r>
              <a:rPr lang="en-US" dirty="0"/>
              <a:t>Intelligence Architecture: Model Sequencing</a:t>
            </a:r>
          </a:p>
        </p:txBody>
      </p:sp>
      <p:sp>
        <p:nvSpPr>
          <p:cNvPr id="4" name="Arrow: Right 3">
            <a:extLst>
              <a:ext uri="{FF2B5EF4-FFF2-40B4-BE49-F238E27FC236}">
                <a16:creationId xmlns:a16="http://schemas.microsoft.com/office/drawing/2014/main" id="{0364A9FF-76CC-4219-ABF4-F5EC01EEEC7F}"/>
              </a:ext>
            </a:extLst>
          </p:cNvPr>
          <p:cNvSpPr/>
          <p:nvPr/>
        </p:nvSpPr>
        <p:spPr>
          <a:xfrm>
            <a:off x="937261" y="3441382"/>
            <a:ext cx="9304020" cy="107442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Default answer 0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2F6BE2-8A71-4B26-B0C7-B17E7DA0A86E}"/>
              </a:ext>
            </a:extLst>
          </p:cNvPr>
          <p:cNvSpPr/>
          <p:nvPr/>
        </p:nvSpPr>
        <p:spPr>
          <a:xfrm>
            <a:off x="2001977" y="1874699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1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48B5A36-C487-4B0F-8428-E4CCDFE676F9}"/>
              </a:ext>
            </a:extLst>
          </p:cNvPr>
          <p:cNvCxnSpPr>
            <a:cxnSpLocks/>
            <a:endCxn id="5" idx="2"/>
          </p:cNvCxnSpPr>
          <p:nvPr/>
        </p:nvCxnSpPr>
        <p:spPr>
          <a:xfrm flipV="1">
            <a:off x="2522042" y="2457629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6F3E8E99-E002-4D0D-8721-1581FE02BD7C}"/>
              </a:ext>
            </a:extLst>
          </p:cNvPr>
          <p:cNvSpPr txBox="1"/>
          <p:nvPr/>
        </p:nvSpPr>
        <p:spPr>
          <a:xfrm rot="16200000">
            <a:off x="1983369" y="2879144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25C3CA-5D4E-43B4-A125-B9F5CAE3B84C}"/>
              </a:ext>
            </a:extLst>
          </p:cNvPr>
          <p:cNvSpPr/>
          <p:nvPr/>
        </p:nvSpPr>
        <p:spPr>
          <a:xfrm>
            <a:off x="3455314" y="1898263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2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1362EBF1-FF30-401D-A552-BEAAF98CA583}"/>
              </a:ext>
            </a:extLst>
          </p:cNvPr>
          <p:cNvCxnSpPr>
            <a:cxnSpLocks/>
            <a:endCxn id="13" idx="2"/>
          </p:cNvCxnSpPr>
          <p:nvPr/>
        </p:nvCxnSpPr>
        <p:spPr>
          <a:xfrm flipV="1">
            <a:off x="3975379" y="2481193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A4630E0C-3F0B-410C-B1FC-D19F78E78A46}"/>
              </a:ext>
            </a:extLst>
          </p:cNvPr>
          <p:cNvSpPr txBox="1"/>
          <p:nvPr/>
        </p:nvSpPr>
        <p:spPr>
          <a:xfrm rot="16200000">
            <a:off x="3436706" y="2902708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E224261-B318-45E7-964B-7441D7DF2D4E}"/>
              </a:ext>
            </a:extLst>
          </p:cNvPr>
          <p:cNvSpPr/>
          <p:nvPr/>
        </p:nvSpPr>
        <p:spPr>
          <a:xfrm>
            <a:off x="5102960" y="1909692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3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3D501B14-05D7-465C-B061-E54FAA51BBF7}"/>
              </a:ext>
            </a:extLst>
          </p:cNvPr>
          <p:cNvCxnSpPr>
            <a:cxnSpLocks/>
            <a:endCxn id="16" idx="2"/>
          </p:cNvCxnSpPr>
          <p:nvPr/>
        </p:nvCxnSpPr>
        <p:spPr>
          <a:xfrm flipV="1">
            <a:off x="5623025" y="2492622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49F60ABE-AAC5-454C-A2D1-49B8D2D5D259}"/>
              </a:ext>
            </a:extLst>
          </p:cNvPr>
          <p:cNvSpPr txBox="1"/>
          <p:nvPr/>
        </p:nvSpPr>
        <p:spPr>
          <a:xfrm rot="16200000">
            <a:off x="5084352" y="2914137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7C4EBC3D-355D-48DC-9EA0-2AFAD523B6DD}"/>
              </a:ext>
            </a:extLst>
          </p:cNvPr>
          <p:cNvSpPr/>
          <p:nvPr/>
        </p:nvSpPr>
        <p:spPr>
          <a:xfrm>
            <a:off x="6599068" y="1886482"/>
            <a:ext cx="1040130" cy="58293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 …</a:t>
            </a: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843C4528-F6AE-4EDE-A5E9-C2713B3CCBBC}"/>
              </a:ext>
            </a:extLst>
          </p:cNvPr>
          <p:cNvCxnSpPr>
            <a:cxnSpLocks/>
            <a:endCxn id="19" idx="2"/>
          </p:cNvCxnSpPr>
          <p:nvPr/>
        </p:nvCxnSpPr>
        <p:spPr>
          <a:xfrm flipV="1">
            <a:off x="7119133" y="2469412"/>
            <a:ext cx="0" cy="1234261"/>
          </a:xfrm>
          <a:prstGeom prst="straightConnector1">
            <a:avLst/>
          </a:prstGeom>
          <a:ln w="2857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295D8654-61CE-473D-9C52-4127059F5A77}"/>
              </a:ext>
            </a:extLst>
          </p:cNvPr>
          <p:cNvSpPr txBox="1"/>
          <p:nvPr/>
        </p:nvSpPr>
        <p:spPr>
          <a:xfrm rot="16200000">
            <a:off x="6580460" y="2890927"/>
            <a:ext cx="80034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Override?</a:t>
            </a:r>
          </a:p>
        </p:txBody>
      </p:sp>
      <p:graphicFrame>
        <p:nvGraphicFramePr>
          <p:cNvPr id="22" name="Table 82">
            <a:extLst>
              <a:ext uri="{FF2B5EF4-FFF2-40B4-BE49-F238E27FC236}">
                <a16:creationId xmlns:a16="http://schemas.microsoft.com/office/drawing/2014/main" id="{D99206E8-912C-4160-917D-A17095FE49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90359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25" name="Table 24">
            <a:extLst>
              <a:ext uri="{FF2B5EF4-FFF2-40B4-BE49-F238E27FC236}">
                <a16:creationId xmlns:a16="http://schemas.microsoft.com/office/drawing/2014/main" id="{A8AC39CE-D84A-46C2-8402-1ADE5D64BBC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488501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75CE285-439A-465E-BB95-D7010ADB6977}"/>
              </a:ext>
            </a:extLst>
          </p:cNvPr>
          <p:cNvCxnSpPr>
            <a:cxnSpLocks/>
          </p:cNvCxnSpPr>
          <p:nvPr/>
        </p:nvCxnSpPr>
        <p:spPr>
          <a:xfrm flipV="1">
            <a:off x="7917366" y="1839708"/>
            <a:ext cx="747132" cy="19483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91F2FDB7-B962-48C6-A02F-298004E33CDE}"/>
              </a:ext>
            </a:extLst>
          </p:cNvPr>
          <p:cNvSpPr txBox="1"/>
          <p:nvPr/>
        </p:nvSpPr>
        <p:spPr>
          <a:xfrm>
            <a:off x="8664498" y="1517150"/>
            <a:ext cx="2501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Tuned for fixed FP Target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F732EB4-E489-4020-B645-0E768766F868}"/>
              </a:ext>
            </a:extLst>
          </p:cNvPr>
          <p:cNvSpPr txBox="1"/>
          <p:nvPr/>
        </p:nvSpPr>
        <p:spPr>
          <a:xfrm>
            <a:off x="674177" y="5246790"/>
            <a:ext cx="604840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Orchestrator hand-orders models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FP can be traced back to the model that caused 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FN is everyone’s mistake</a:t>
            </a:r>
          </a:p>
        </p:txBody>
      </p:sp>
    </p:spTree>
    <p:extLst>
      <p:ext uri="{BB962C8B-B14F-4D97-AF65-F5344CB8AC3E}">
        <p14:creationId xmlns:p14="http://schemas.microsoft.com/office/powerpoint/2010/main" val="2100849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9AFB20-9CA5-4250-A1EB-572E964657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873" y="287068"/>
            <a:ext cx="11141927" cy="908801"/>
          </a:xfrm>
        </p:spPr>
        <p:txBody>
          <a:bodyPr/>
          <a:lstStyle/>
          <a:p>
            <a:r>
              <a:rPr lang="en-US" dirty="0"/>
              <a:t>Intelligence Architecture: Partitioning Contexts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CA1DF83-92B2-4B79-AACD-706E96BEC50F}"/>
              </a:ext>
            </a:extLst>
          </p:cNvPr>
          <p:cNvSpPr/>
          <p:nvPr/>
        </p:nvSpPr>
        <p:spPr>
          <a:xfrm>
            <a:off x="4699596" y="2114153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Large Web Site?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23314EC-E29A-4A67-86BB-0A45E4E315CD}"/>
              </a:ext>
            </a:extLst>
          </p:cNvPr>
          <p:cNvCxnSpPr>
            <a:cxnSpLocks/>
            <a:stCxn id="4" idx="2"/>
            <a:endCxn id="13" idx="0"/>
          </p:cNvCxnSpPr>
          <p:nvPr/>
        </p:nvCxnSpPr>
        <p:spPr>
          <a:xfrm flipH="1">
            <a:off x="4661308" y="2565493"/>
            <a:ext cx="736490" cy="691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323588C5-510B-464D-880F-D392A8238A1F}"/>
              </a:ext>
            </a:extLst>
          </p:cNvPr>
          <p:cNvSpPr txBox="1"/>
          <p:nvPr/>
        </p:nvSpPr>
        <p:spPr>
          <a:xfrm>
            <a:off x="4565061" y="2699814"/>
            <a:ext cx="45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EA190F42-ED02-40EF-96AE-CB61FFDEFCCE}"/>
              </a:ext>
            </a:extLst>
          </p:cNvPr>
          <p:cNvCxnSpPr>
            <a:cxnSpLocks/>
            <a:stCxn id="4" idx="2"/>
            <a:endCxn id="14" idx="0"/>
          </p:cNvCxnSpPr>
          <p:nvPr/>
        </p:nvCxnSpPr>
        <p:spPr>
          <a:xfrm>
            <a:off x="5397798" y="2565493"/>
            <a:ext cx="833394" cy="6843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369B3EF9-D6A9-4F2B-9EB3-8F09138D7A11}"/>
              </a:ext>
            </a:extLst>
          </p:cNvPr>
          <p:cNvSpPr txBox="1"/>
          <p:nvPr/>
        </p:nvSpPr>
        <p:spPr>
          <a:xfrm>
            <a:off x="5800437" y="2699579"/>
            <a:ext cx="59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4D5980D-963E-4FCC-8FFE-0A24FE60A365}"/>
              </a:ext>
            </a:extLst>
          </p:cNvPr>
          <p:cNvSpPr/>
          <p:nvPr/>
        </p:nvSpPr>
        <p:spPr>
          <a:xfrm>
            <a:off x="3963106" y="3257293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1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0FBF163E-F44F-4EA1-A7CC-9A0FF4EF64E1}"/>
              </a:ext>
            </a:extLst>
          </p:cNvPr>
          <p:cNvSpPr/>
          <p:nvPr/>
        </p:nvSpPr>
        <p:spPr>
          <a:xfrm>
            <a:off x="5532990" y="3249861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2</a:t>
            </a:r>
          </a:p>
        </p:txBody>
      </p:sp>
      <p:graphicFrame>
        <p:nvGraphicFramePr>
          <p:cNvPr id="12" name="Table 82">
            <a:extLst>
              <a:ext uri="{FF2B5EF4-FFF2-40B4-BE49-F238E27FC236}">
                <a16:creationId xmlns:a16="http://schemas.microsoft.com/office/drawing/2014/main" id="{958C3C6F-4445-4200-A204-5E1303557B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9105282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317C5E21-CB4A-4D70-8D06-56B72B706C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8687571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5615C290-611E-4D3A-8102-653BBFBE0B52}"/>
              </a:ext>
            </a:extLst>
          </p:cNvPr>
          <p:cNvSpPr txBox="1"/>
          <p:nvPr/>
        </p:nvSpPr>
        <p:spPr>
          <a:xfrm>
            <a:off x="674177" y="5246790"/>
            <a:ext cx="688635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Orchestrator carves problem into pieces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Each leaf is solved by a model, heuristics or another architecture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Solve the easy problem the easy way, focus in on hard places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4A63911-CC35-4581-9F8F-5AB3AEC8EDAB}"/>
              </a:ext>
            </a:extLst>
          </p:cNvPr>
          <p:cNvSpPr/>
          <p:nvPr/>
        </p:nvSpPr>
        <p:spPr>
          <a:xfrm>
            <a:off x="5532990" y="3246142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In EU?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CAA9FBEE-F330-4FEF-BC6F-4E5DCAE1F11A}"/>
              </a:ext>
            </a:extLst>
          </p:cNvPr>
          <p:cNvCxnSpPr>
            <a:cxnSpLocks/>
          </p:cNvCxnSpPr>
          <p:nvPr/>
        </p:nvCxnSpPr>
        <p:spPr>
          <a:xfrm flipH="1">
            <a:off x="5511382" y="3714763"/>
            <a:ext cx="736490" cy="6918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0B9D4D45-7A5B-4B55-9DE6-45624C61FFC3}"/>
              </a:ext>
            </a:extLst>
          </p:cNvPr>
          <p:cNvSpPr txBox="1"/>
          <p:nvPr/>
        </p:nvSpPr>
        <p:spPr>
          <a:xfrm>
            <a:off x="5415135" y="3849084"/>
            <a:ext cx="4591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No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6B2479D6-F134-404F-BE14-7A6F64D8D09D}"/>
              </a:ext>
            </a:extLst>
          </p:cNvPr>
          <p:cNvCxnSpPr>
            <a:cxnSpLocks/>
            <a:endCxn id="40" idx="0"/>
          </p:cNvCxnSpPr>
          <p:nvPr/>
        </p:nvCxnSpPr>
        <p:spPr>
          <a:xfrm>
            <a:off x="6247872" y="3714763"/>
            <a:ext cx="833394" cy="68436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>
            <a:extLst>
              <a:ext uri="{FF2B5EF4-FFF2-40B4-BE49-F238E27FC236}">
                <a16:creationId xmlns:a16="http://schemas.microsoft.com/office/drawing/2014/main" id="{C63A6946-267A-420F-BB47-449581CF24C3}"/>
              </a:ext>
            </a:extLst>
          </p:cNvPr>
          <p:cNvSpPr txBox="1"/>
          <p:nvPr/>
        </p:nvSpPr>
        <p:spPr>
          <a:xfrm>
            <a:off x="6650511" y="3848849"/>
            <a:ext cx="5957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Yes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0D482D27-3148-4B87-89A3-6C4408E299FD}"/>
              </a:ext>
            </a:extLst>
          </p:cNvPr>
          <p:cNvSpPr/>
          <p:nvPr/>
        </p:nvSpPr>
        <p:spPr>
          <a:xfrm>
            <a:off x="6383064" y="4399131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622E5EB1-BADC-41D2-980D-9F496F7EB4E7}"/>
              </a:ext>
            </a:extLst>
          </p:cNvPr>
          <p:cNvSpPr/>
          <p:nvPr/>
        </p:nvSpPr>
        <p:spPr>
          <a:xfrm>
            <a:off x="4807617" y="4369275"/>
            <a:ext cx="1396404" cy="4513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Modeler 2</a:t>
            </a:r>
          </a:p>
        </p:txBody>
      </p:sp>
    </p:spTree>
    <p:extLst>
      <p:ext uri="{BB962C8B-B14F-4D97-AF65-F5344CB8AC3E}">
        <p14:creationId xmlns:p14="http://schemas.microsoft.com/office/powerpoint/2010/main" val="2509206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35" grpId="0" animBg="1"/>
      <p:bldP spid="37" grpId="0"/>
      <p:bldP spid="39" grpId="0"/>
      <p:bldP spid="40" grpId="0" animBg="1"/>
      <p:bldP spid="4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A0AC9-07CA-4F64-A4E8-DEF3A10A7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18235-A9D2-4B28-9503-AB11E8FA8C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32229" y="1825625"/>
            <a:ext cx="5787571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Stacking learns a set of base models, then uses a meta-learner that takes base model predictions as input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Train meta-model on holdout data!</a:t>
            </a:r>
          </a:p>
          <a:p>
            <a:pPr lvl="1"/>
            <a:r>
              <a:rPr lang="en-US" dirty="0"/>
              <a:t>E.g. Leave out one cross validation</a:t>
            </a:r>
          </a:p>
          <a:p>
            <a:pPr lvl="1"/>
            <a:endParaRPr lang="en-US" dirty="0"/>
          </a:p>
          <a:p>
            <a:r>
              <a:rPr lang="en-US" dirty="0"/>
              <a:t>Select base models &amp; meta-model based on bias/variance properties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984581-C979-4E4D-BE5F-C4C0F701AB55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Organizing Intelligence is critical for long term success with ML</a:t>
            </a:r>
          </a:p>
          <a:p>
            <a:pPr lvl="1"/>
            <a:r>
              <a:rPr lang="en-US" dirty="0"/>
              <a:t>Stacking (meta models)</a:t>
            </a:r>
          </a:p>
          <a:p>
            <a:pPr lvl="1"/>
            <a:r>
              <a:rPr lang="en-US"/>
              <a:t>Business Logic</a:t>
            </a:r>
            <a:endParaRPr lang="en-US" dirty="0"/>
          </a:p>
          <a:p>
            <a:pPr lvl="1"/>
            <a:r>
              <a:rPr lang="en-US" dirty="0"/>
              <a:t>Sequencing</a:t>
            </a:r>
          </a:p>
          <a:p>
            <a:pPr lvl="1"/>
            <a:r>
              <a:rPr lang="en-US" dirty="0"/>
              <a:t>Partitioning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Restricting flexibility in the short term can lead to long term benefit</a:t>
            </a:r>
          </a:p>
          <a:p>
            <a:endParaRPr lang="en-US" dirty="0"/>
          </a:p>
          <a:p>
            <a:r>
              <a:rPr lang="en-US" dirty="0"/>
              <a:t>Without careful planning you’ll end up with spaghetti intelligence</a:t>
            </a:r>
          </a:p>
        </p:txBody>
      </p:sp>
    </p:spTree>
    <p:extLst>
      <p:ext uri="{BB962C8B-B14F-4D97-AF65-F5344CB8AC3E}">
        <p14:creationId xmlns:p14="http://schemas.microsoft.com/office/powerpoint/2010/main" val="3330616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10515600" cy="728440"/>
          </a:xfrm>
        </p:spPr>
        <p:txBody>
          <a:bodyPr/>
          <a:lstStyle/>
          <a:p>
            <a:r>
              <a:rPr lang="en-US" dirty="0"/>
              <a:t>Stacking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485660" y="3108226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455916" y="4124572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5D81125-3F0B-4DE6-A3C1-8A42F3E68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111325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0FBA0C5-2123-4B84-9EFC-C3C3D9BDF935}"/>
              </a:ext>
            </a:extLst>
          </p:cNvPr>
          <p:cNvSpPr txBox="1"/>
          <p:nvPr/>
        </p:nvSpPr>
        <p:spPr>
          <a:xfrm>
            <a:off x="3381722" y="4154264"/>
            <a:ext cx="3755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pic>
        <p:nvPicPr>
          <p:cNvPr id="23" name="Picture 22">
            <a:extLst>
              <a:ext uri="{FF2B5EF4-FFF2-40B4-BE49-F238E27FC236}">
                <a16:creationId xmlns:a16="http://schemas.microsoft.com/office/drawing/2014/main" id="{75BB7D1B-915F-48FB-80A7-9C802E2C381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50568" y="3257414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>
            <a:cxnSpLocks/>
          </p:cNvCxnSpPr>
          <p:nvPr/>
        </p:nvCxnSpPr>
        <p:spPr>
          <a:xfrm flipV="1">
            <a:off x="1453841" y="1584353"/>
            <a:ext cx="1439978" cy="152387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A815E8-A975-4289-8DB3-A6A55B641FD3}"/>
              </a:ext>
            </a:extLst>
          </p:cNvPr>
          <p:cNvCxnSpPr>
            <a:cxnSpLocks/>
          </p:cNvCxnSpPr>
          <p:nvPr/>
        </p:nvCxnSpPr>
        <p:spPr>
          <a:xfrm flipV="1">
            <a:off x="1426524" y="3069794"/>
            <a:ext cx="1465460" cy="42445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07D50B-A897-41C5-9D87-D91D79B1536B}"/>
              </a:ext>
            </a:extLst>
          </p:cNvPr>
          <p:cNvCxnSpPr>
            <a:cxnSpLocks/>
          </p:cNvCxnSpPr>
          <p:nvPr/>
        </p:nvCxnSpPr>
        <p:spPr>
          <a:xfrm>
            <a:off x="1426524" y="3833992"/>
            <a:ext cx="1465459" cy="60974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E04DDC-60C4-4EBF-BEA3-9E797A3AD948}"/>
              </a:ext>
            </a:extLst>
          </p:cNvPr>
          <p:cNvCxnSpPr>
            <a:cxnSpLocks/>
          </p:cNvCxnSpPr>
          <p:nvPr/>
        </p:nvCxnSpPr>
        <p:spPr>
          <a:xfrm>
            <a:off x="1410159" y="4154264"/>
            <a:ext cx="1540581" cy="149038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F7AC7498-0AE7-40B1-A825-E56548A0BADB}"/>
              </a:ext>
            </a:extLst>
          </p:cNvPr>
          <p:cNvSpPr txBox="1"/>
          <p:nvPr/>
        </p:nvSpPr>
        <p:spPr>
          <a:xfrm>
            <a:off x="1410159" y="6331580"/>
            <a:ext cx="15597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Base Training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57EE3FC-CF68-43A2-BBDC-C9817362D4B4}"/>
              </a:ext>
            </a:extLst>
          </p:cNvPr>
          <p:cNvSpPr txBox="1"/>
          <p:nvPr/>
        </p:nvSpPr>
        <p:spPr>
          <a:xfrm>
            <a:off x="6822079" y="6331580"/>
            <a:ext cx="162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Meta Training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848EC12-8CFA-41D5-BCBD-BA01D10EF415}"/>
              </a:ext>
            </a:extLst>
          </p:cNvPr>
          <p:cNvCxnSpPr>
            <a:cxnSpLocks/>
          </p:cNvCxnSpPr>
          <p:nvPr/>
        </p:nvCxnSpPr>
        <p:spPr>
          <a:xfrm>
            <a:off x="4133157" y="1531527"/>
            <a:ext cx="1281668" cy="160929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4131322" y="3016968"/>
            <a:ext cx="1200842" cy="34317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DBC11-68EE-48D2-85D8-26881E06BCDB}"/>
              </a:ext>
            </a:extLst>
          </p:cNvPr>
          <p:cNvCxnSpPr>
            <a:cxnSpLocks/>
          </p:cNvCxnSpPr>
          <p:nvPr/>
        </p:nvCxnSpPr>
        <p:spPr>
          <a:xfrm flipV="1">
            <a:off x="4131321" y="3717175"/>
            <a:ext cx="1200843" cy="67374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6E8EB38-BFE3-456F-88C5-CDDA2C7315F1}"/>
              </a:ext>
            </a:extLst>
          </p:cNvPr>
          <p:cNvCxnSpPr>
            <a:cxnSpLocks/>
          </p:cNvCxnSpPr>
          <p:nvPr/>
        </p:nvCxnSpPr>
        <p:spPr>
          <a:xfrm flipV="1">
            <a:off x="4143589" y="4043191"/>
            <a:ext cx="1265693" cy="160613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xtBox 54">
            <a:extLst>
              <a:ext uri="{FF2B5EF4-FFF2-40B4-BE49-F238E27FC236}">
                <a16:creationId xmlns:a16="http://schemas.microsoft.com/office/drawing/2014/main" id="{A2CFDA6B-0596-4FA5-82B9-3ED87184AAC1}"/>
              </a:ext>
            </a:extLst>
          </p:cNvPr>
          <p:cNvSpPr txBox="1"/>
          <p:nvPr/>
        </p:nvSpPr>
        <p:spPr>
          <a:xfrm>
            <a:off x="273803" y="1213354"/>
            <a:ext cx="18460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Parallel Training</a:t>
            </a:r>
          </a:p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Possible</a:t>
            </a:r>
          </a:p>
        </p:txBody>
      </p: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id="{7DA5A82B-1180-42C9-9DAB-3A0F096547DB}"/>
              </a:ext>
            </a:extLst>
          </p:cNvPr>
          <p:cNvCxnSpPr>
            <a:cxnSpLocks/>
            <a:stCxn id="55" idx="2"/>
          </p:cNvCxnSpPr>
          <p:nvPr/>
        </p:nvCxnSpPr>
        <p:spPr>
          <a:xfrm>
            <a:off x="1196845" y="1859685"/>
            <a:ext cx="547052" cy="41836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TextBox 60">
            <a:extLst>
              <a:ext uri="{FF2B5EF4-FFF2-40B4-BE49-F238E27FC236}">
                <a16:creationId xmlns:a16="http://schemas.microsoft.com/office/drawing/2014/main" id="{295FC07D-D643-4A7F-9E4B-028A4F3B64FA}"/>
              </a:ext>
            </a:extLst>
          </p:cNvPr>
          <p:cNvSpPr txBox="1"/>
          <p:nvPr/>
        </p:nvSpPr>
        <p:spPr>
          <a:xfrm>
            <a:off x="3916629" y="158258"/>
            <a:ext cx="22547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Potentially Different Model Types</a:t>
            </a:r>
          </a:p>
        </p:txBody>
      </p: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E22ED1FC-FCA7-4E92-A3F4-80883C8EB42A}"/>
              </a:ext>
            </a:extLst>
          </p:cNvPr>
          <p:cNvCxnSpPr>
            <a:cxnSpLocks/>
            <a:stCxn id="61" idx="2"/>
          </p:cNvCxnSpPr>
          <p:nvPr/>
        </p:nvCxnSpPr>
        <p:spPr>
          <a:xfrm flipH="1">
            <a:off x="4131322" y="804589"/>
            <a:ext cx="912672" cy="62256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Content Placeholder 2">
            <a:extLst>
              <a:ext uri="{FF2B5EF4-FFF2-40B4-BE49-F238E27FC236}">
                <a16:creationId xmlns:a16="http://schemas.microsoft.com/office/drawing/2014/main" id="{2614AD6F-EEBB-496A-8EF1-5E4C38E477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41564" y="4487679"/>
            <a:ext cx="3306368" cy="2323284"/>
          </a:xfrm>
          <a:ln>
            <a:solidFill>
              <a:schemeClr val="bg1">
                <a:lumMod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200" dirty="0"/>
              <a:t>Apply multiple base learners</a:t>
            </a:r>
            <a:br>
              <a:rPr lang="en-US" sz="1200" dirty="0"/>
            </a:br>
            <a:r>
              <a:rPr lang="en-US" sz="1200" dirty="0"/>
              <a:t>      </a:t>
            </a:r>
            <a:r>
              <a:rPr lang="en-US" sz="1000" dirty="0"/>
              <a:t>(e.g.: decision trees, logistic regression, neural nets, </a:t>
            </a:r>
            <a:r>
              <a:rPr lang="en-US" sz="1000" dirty="0" err="1"/>
              <a:t>etc</a:t>
            </a:r>
            <a:r>
              <a:rPr lang="en-US" sz="1000" dirty="0"/>
              <a:t>)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Meta-learner: </a:t>
            </a:r>
            <a:br>
              <a:rPr lang="en-US" sz="1200" dirty="0"/>
            </a:br>
            <a:r>
              <a:rPr lang="en-US" sz="1200" dirty="0"/>
              <a:t>     Features = base learner predictions</a:t>
            </a:r>
            <a:br>
              <a:rPr lang="en-US" sz="1200" dirty="0"/>
            </a:br>
            <a:r>
              <a:rPr lang="en-US" sz="1200" dirty="0"/>
              <a:t>     Labels = labels from original training set</a:t>
            </a:r>
          </a:p>
          <a:p>
            <a:pPr marL="0" indent="0">
              <a:buNone/>
            </a:pPr>
            <a:r>
              <a:rPr lang="en-US" sz="1200" dirty="0"/>
              <a:t>Train meta-learner on holdout data, e.g.: </a:t>
            </a:r>
            <a:br>
              <a:rPr lang="en-US" sz="1200" dirty="0"/>
            </a:br>
            <a:r>
              <a:rPr lang="en-US" sz="1200" dirty="0"/>
              <a:t>     Leave-out-one cross-validation</a:t>
            </a:r>
            <a:br>
              <a:rPr lang="en-US" sz="1200" dirty="0"/>
            </a:br>
            <a:r>
              <a:rPr lang="en-US" sz="1200" dirty="0"/>
              <a:t>          Hold out one sample</a:t>
            </a:r>
            <a:br>
              <a:rPr lang="en-US" sz="1200" dirty="0"/>
            </a:br>
            <a:r>
              <a:rPr lang="en-US" sz="1200" dirty="0"/>
              <a:t>          Train all base learners on remaining data</a:t>
            </a:r>
            <a:br>
              <a:rPr lang="en-US" sz="1200" dirty="0"/>
            </a:br>
            <a:r>
              <a:rPr lang="en-US" sz="1200" dirty="0"/>
              <a:t>          Meta sample produced on hold-out sample</a:t>
            </a:r>
            <a:br>
              <a:rPr lang="en-US" sz="1200" dirty="0"/>
            </a:br>
            <a:r>
              <a:rPr lang="en-US" sz="1200" dirty="0"/>
              <a:t>          Repeat for all training samples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A802836F-04EA-4FF2-8E17-4C646B94DE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2540280"/>
            <a:ext cx="952500" cy="952500"/>
          </a:xfrm>
          <a:prstGeom prst="rect">
            <a:avLst/>
          </a:prstGeom>
        </p:spPr>
      </p:pic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2AB376C4-5205-4373-A813-2614C6583D29}"/>
              </a:ext>
            </a:extLst>
          </p:cNvPr>
          <p:cNvSpPr/>
          <p:nvPr/>
        </p:nvSpPr>
        <p:spPr>
          <a:xfrm>
            <a:off x="5474692" y="3114435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5CDC635-9AA9-4E31-8D51-6DBAD5FC8FA1}"/>
              </a:ext>
            </a:extLst>
          </p:cNvPr>
          <p:cNvSpPr txBox="1"/>
          <p:nvPr/>
        </p:nvSpPr>
        <p:spPr>
          <a:xfrm>
            <a:off x="5230917" y="4130781"/>
            <a:ext cx="1192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Meta 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sp>
        <p:nvSpPr>
          <p:cNvPr id="84" name="TextBox 83">
            <a:extLst>
              <a:ext uri="{FF2B5EF4-FFF2-40B4-BE49-F238E27FC236}">
                <a16:creationId xmlns:a16="http://schemas.microsoft.com/office/drawing/2014/main" id="{9DFD1BEC-C5BB-4E55-B5E3-001CE562CF48}"/>
              </a:ext>
            </a:extLst>
          </p:cNvPr>
          <p:cNvSpPr txBox="1"/>
          <p:nvPr/>
        </p:nvSpPr>
        <p:spPr>
          <a:xfrm>
            <a:off x="4546497" y="6331580"/>
            <a:ext cx="12807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Meta Data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F60711B-4674-470B-A2C8-CD6E886465B9}"/>
              </a:ext>
            </a:extLst>
          </p:cNvPr>
          <p:cNvCxnSpPr>
            <a:cxnSpLocks/>
          </p:cNvCxnSpPr>
          <p:nvPr/>
        </p:nvCxnSpPr>
        <p:spPr>
          <a:xfrm>
            <a:off x="6423551" y="3717175"/>
            <a:ext cx="2654348" cy="0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EEACFA9-4A61-4727-8C9F-18FF40E0293F}"/>
                  </a:ext>
                </a:extLst>
              </p:cNvPr>
              <p:cNvSpPr txBox="1"/>
              <p:nvPr/>
            </p:nvSpPr>
            <p:spPr>
              <a:xfrm>
                <a:off x="7423515" y="447059"/>
                <a:ext cx="3813689" cy="13103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𝑜𝑟𝑖𝑔𝑖𝑛𝑎𝑙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9EEACFA9-4A61-4727-8C9F-18FF40E02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3515" y="447059"/>
                <a:ext cx="3813689" cy="1310359"/>
              </a:xfrm>
              <a:prstGeom prst="rect">
                <a:avLst/>
              </a:prstGeom>
              <a:blipFill>
                <a:blip r:embed="rId5"/>
                <a:stretch>
                  <a:fillRect b="-23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9" name="Straight Connector 88">
            <a:extLst>
              <a:ext uri="{FF2B5EF4-FFF2-40B4-BE49-F238E27FC236}">
                <a16:creationId xmlns:a16="http://schemas.microsoft.com/office/drawing/2014/main" id="{37BE9714-7328-4D41-BB1D-5664ECF4C997}"/>
              </a:ext>
            </a:extLst>
          </p:cNvPr>
          <p:cNvCxnSpPr>
            <a:cxnSpLocks/>
          </p:cNvCxnSpPr>
          <p:nvPr/>
        </p:nvCxnSpPr>
        <p:spPr>
          <a:xfrm flipH="1">
            <a:off x="6296153" y="1672647"/>
            <a:ext cx="1135777" cy="146817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>
            <a:extLst>
              <a:ext uri="{FF2B5EF4-FFF2-40B4-BE49-F238E27FC236}">
                <a16:creationId xmlns:a16="http://schemas.microsoft.com/office/drawing/2014/main" id="{30F155EC-BF8E-47FF-B844-6230AC56A7DA}"/>
              </a:ext>
            </a:extLst>
          </p:cNvPr>
          <p:cNvSpPr txBox="1"/>
          <p:nvPr/>
        </p:nvSpPr>
        <p:spPr>
          <a:xfrm>
            <a:off x="9610794" y="2164002"/>
            <a:ext cx="22547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Prediction time: run base models then run meta model</a:t>
            </a:r>
          </a:p>
        </p:txBody>
      </p:sp>
      <p:cxnSp>
        <p:nvCxnSpPr>
          <p:cNvPr id="94" name="Straight Connector 93">
            <a:extLst>
              <a:ext uri="{FF2B5EF4-FFF2-40B4-BE49-F238E27FC236}">
                <a16:creationId xmlns:a16="http://schemas.microsoft.com/office/drawing/2014/main" id="{F411F6AB-114E-4502-A4D9-7A93D17F3281}"/>
              </a:ext>
            </a:extLst>
          </p:cNvPr>
          <p:cNvCxnSpPr>
            <a:cxnSpLocks/>
            <a:stCxn id="93" idx="2"/>
          </p:cNvCxnSpPr>
          <p:nvPr/>
        </p:nvCxnSpPr>
        <p:spPr>
          <a:xfrm flipH="1">
            <a:off x="10358947" y="3087332"/>
            <a:ext cx="379212" cy="272813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6" name="TextBox 95">
            <a:extLst>
              <a:ext uri="{FF2B5EF4-FFF2-40B4-BE49-F238E27FC236}">
                <a16:creationId xmlns:a16="http://schemas.microsoft.com/office/drawing/2014/main" id="{7E6B855F-6275-4267-B46A-D43DF6428E98}"/>
              </a:ext>
            </a:extLst>
          </p:cNvPr>
          <p:cNvSpPr txBox="1"/>
          <p:nvPr/>
        </p:nvSpPr>
        <p:spPr>
          <a:xfrm>
            <a:off x="6096000" y="4999853"/>
            <a:ext cx="22547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Important!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FF8D38A2-EA34-46FB-9CF9-0D1475826490}"/>
              </a:ext>
            </a:extLst>
          </p:cNvPr>
          <p:cNvCxnSpPr>
            <a:cxnSpLocks/>
            <a:endCxn id="70" idx="1"/>
          </p:cNvCxnSpPr>
          <p:nvPr/>
        </p:nvCxnSpPr>
        <p:spPr>
          <a:xfrm>
            <a:off x="8350786" y="5366914"/>
            <a:ext cx="490778" cy="28240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Oval 99">
            <a:extLst>
              <a:ext uri="{FF2B5EF4-FFF2-40B4-BE49-F238E27FC236}">
                <a16:creationId xmlns:a16="http://schemas.microsoft.com/office/drawing/2014/main" id="{180075EF-BB02-431E-9DF5-DF3C3C81CA4A}"/>
              </a:ext>
            </a:extLst>
          </p:cNvPr>
          <p:cNvSpPr/>
          <p:nvPr/>
        </p:nvSpPr>
        <p:spPr>
          <a:xfrm>
            <a:off x="8841564" y="5533236"/>
            <a:ext cx="2395640" cy="282407"/>
          </a:xfrm>
          <a:prstGeom prst="ellipse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" name="Picture 101" descr="A picture containing animal&#10;&#10;Description automatically generated">
            <a:extLst>
              <a:ext uri="{FF2B5EF4-FFF2-40B4-BE49-F238E27FC236}">
                <a16:creationId xmlns:a16="http://schemas.microsoft.com/office/drawing/2014/main" id="{FAF72B02-658D-4C18-9171-79474A11EED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5234313"/>
            <a:ext cx="952500" cy="952500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667716BB-297C-4B65-8291-582981FA60EE}"/>
              </a:ext>
            </a:extLst>
          </p:cNvPr>
          <p:cNvSpPr txBox="1"/>
          <p:nvPr/>
        </p:nvSpPr>
        <p:spPr>
          <a:xfrm>
            <a:off x="2898440" y="6156551"/>
            <a:ext cx="13421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F635E0-A437-4392-8115-9167C2707D8C}"/>
              </a:ext>
            </a:extLst>
          </p:cNvPr>
          <p:cNvSpPr txBox="1"/>
          <p:nvPr/>
        </p:nvSpPr>
        <p:spPr>
          <a:xfrm>
            <a:off x="3038549" y="3488470"/>
            <a:ext cx="114967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0649372-9134-46EF-BFBB-55EF122F639C}"/>
              </a:ext>
            </a:extLst>
          </p:cNvPr>
          <p:cNvSpPr txBox="1"/>
          <p:nvPr/>
        </p:nvSpPr>
        <p:spPr>
          <a:xfrm>
            <a:off x="2994118" y="2053391"/>
            <a:ext cx="11601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Decision Tree</a:t>
            </a:r>
          </a:p>
        </p:txBody>
      </p:sp>
    </p:spTree>
    <p:extLst>
      <p:ext uri="{BB962C8B-B14F-4D97-AF65-F5344CB8AC3E}">
        <p14:creationId xmlns:p14="http://schemas.microsoft.com/office/powerpoint/2010/main" val="10613863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0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55" grpId="0"/>
      <p:bldP spid="61" grpId="0"/>
      <p:bldP spid="70" grpId="0" uiExpand="1" build="p" animBg="1"/>
      <p:bldP spid="60" grpId="0" animBg="1"/>
      <p:bldP spid="65" grpId="0"/>
      <p:bldP spid="88" grpId="0"/>
      <p:bldP spid="93" grpId="0"/>
      <p:bldP spid="96" grpId="0"/>
      <p:bldP spid="100" grpId="0" animBg="1"/>
      <p:bldP spid="103" grpId="0"/>
      <p:bldP spid="104" grpId="0"/>
      <p:bldP spid="1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83DC15-31A7-4672-A21E-7E423C2C3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3202"/>
            <a:ext cx="10515600" cy="505732"/>
          </a:xfrm>
        </p:spPr>
        <p:txBody>
          <a:bodyPr>
            <a:normAutofit fontScale="90000"/>
          </a:bodyPr>
          <a:lstStyle/>
          <a:p>
            <a:r>
              <a:rPr lang="en-US" dirty="0"/>
              <a:t>Stacking Pseudocode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E97A6-3EDA-4EC3-AFA0-DDA84F5A947B}"/>
              </a:ext>
            </a:extLst>
          </p:cNvPr>
          <p:cNvSpPr txBox="1"/>
          <p:nvPr/>
        </p:nvSpPr>
        <p:spPr>
          <a:xfrm>
            <a:off x="838200" y="877932"/>
            <a:ext cx="10092690" cy="5078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dirty="0"/>
              <a:t>learners = [ </a:t>
            </a:r>
            <a:r>
              <a:rPr lang="en-US" dirty="0" err="1"/>
              <a:t>DecisionTree</a:t>
            </a:r>
            <a:r>
              <a:rPr lang="en-US" dirty="0"/>
              <a:t>(), </a:t>
            </a:r>
            <a:r>
              <a:rPr lang="en-US" dirty="0" err="1"/>
              <a:t>LogisticRegression</a:t>
            </a:r>
            <a:r>
              <a:rPr lang="en-US" dirty="0"/>
              <a:t>(), </a:t>
            </a:r>
            <a:r>
              <a:rPr lang="en-US" dirty="0" err="1"/>
              <a:t>NeuralNetwork</a:t>
            </a:r>
            <a:r>
              <a:rPr lang="en-US" dirty="0"/>
              <a:t>(), KNN(), &lt;</a:t>
            </a:r>
            <a:r>
              <a:rPr lang="en-US" dirty="0" err="1"/>
              <a:t>etc</a:t>
            </a:r>
            <a:r>
              <a:rPr lang="en-US" dirty="0"/>
              <a:t>…&gt; ]</a:t>
            </a:r>
          </a:p>
          <a:p>
            <a:endParaRPr lang="en-US" dirty="0"/>
          </a:p>
          <a:p>
            <a:r>
              <a:rPr lang="en-US" dirty="0" err="1"/>
              <a:t>metaTrainX</a:t>
            </a:r>
            <a:r>
              <a:rPr lang="en-US" dirty="0"/>
              <a:t> = []</a:t>
            </a:r>
          </a:p>
          <a:p>
            <a:r>
              <a:rPr lang="en-US" dirty="0"/>
              <a:t>for # iterate over samples, s</a:t>
            </a:r>
          </a:p>
          <a:p>
            <a:r>
              <a:rPr lang="en-US" dirty="0"/>
              <a:t>	</a:t>
            </a:r>
            <a:r>
              <a:rPr lang="en-US" dirty="0" err="1"/>
              <a:t>baseModels</a:t>
            </a:r>
            <a:r>
              <a:rPr lang="en-US" dirty="0"/>
              <a:t> = [ </a:t>
            </a:r>
            <a:r>
              <a:rPr lang="en-US" dirty="0" err="1"/>
              <a:t>learner.fit</a:t>
            </a:r>
            <a:r>
              <a:rPr lang="en-US" dirty="0"/>
              <a:t>(</a:t>
            </a:r>
            <a:r>
              <a:rPr lang="en-US" dirty="0" err="1"/>
              <a:t>trainX</a:t>
            </a:r>
            <a:r>
              <a:rPr lang="en-US" dirty="0"/>
              <a:t> - s, </a:t>
            </a:r>
            <a:r>
              <a:rPr lang="en-US" dirty="0" err="1"/>
              <a:t>trainY</a:t>
            </a:r>
            <a:r>
              <a:rPr lang="en-US" dirty="0"/>
              <a:t> - s, &lt;params&gt;) for learner in learners ]</a:t>
            </a:r>
          </a:p>
          <a:p>
            <a:r>
              <a:rPr lang="en-US" dirty="0"/>
              <a:t>	</a:t>
            </a:r>
            <a:r>
              <a:rPr lang="en-US" dirty="0" err="1"/>
              <a:t>metaTrainX.append</a:t>
            </a:r>
            <a:r>
              <a:rPr lang="en-US" dirty="0"/>
              <a:t>( [ </a:t>
            </a:r>
            <a:r>
              <a:rPr lang="en-US" dirty="0" err="1"/>
              <a:t>model.predict</a:t>
            </a:r>
            <a:r>
              <a:rPr lang="en-US" dirty="0"/>
              <a:t>( [ s ] ) for model in </a:t>
            </a:r>
            <a:r>
              <a:rPr lang="en-US" dirty="0" err="1"/>
              <a:t>baseModels</a:t>
            </a:r>
            <a:r>
              <a:rPr lang="en-US" dirty="0"/>
              <a:t> ]</a:t>
            </a:r>
          </a:p>
          <a:p>
            <a:endParaRPr lang="en-US" dirty="0"/>
          </a:p>
          <a:p>
            <a:r>
              <a:rPr lang="en-US" dirty="0"/>
              <a:t>metamodel = </a:t>
            </a:r>
            <a:r>
              <a:rPr lang="en-US" dirty="0" err="1"/>
              <a:t>DecisionTree</a:t>
            </a:r>
            <a:r>
              <a:rPr lang="en-US" dirty="0"/>
              <a:t>() # or whatever</a:t>
            </a:r>
          </a:p>
          <a:p>
            <a:endParaRPr lang="en-US" dirty="0"/>
          </a:p>
          <a:p>
            <a:r>
              <a:rPr lang="en-US" dirty="0" err="1"/>
              <a:t>metamodel.fit</a:t>
            </a:r>
            <a:r>
              <a:rPr lang="en-US" dirty="0"/>
              <a:t>(</a:t>
            </a:r>
            <a:r>
              <a:rPr lang="en-US" dirty="0" err="1"/>
              <a:t>metaTrainX</a:t>
            </a:r>
            <a:r>
              <a:rPr lang="en-US" dirty="0"/>
              <a:t>, </a:t>
            </a:r>
            <a:r>
              <a:rPr lang="en-US" dirty="0" err="1"/>
              <a:t>trainY</a:t>
            </a:r>
            <a:r>
              <a:rPr lang="en-US" dirty="0"/>
              <a:t>, &lt;params&gt;)</a:t>
            </a:r>
          </a:p>
          <a:p>
            <a:endParaRPr lang="en-US" dirty="0"/>
          </a:p>
          <a:p>
            <a:r>
              <a:rPr lang="en-US" dirty="0" err="1"/>
              <a:t>metaTestX</a:t>
            </a:r>
            <a:r>
              <a:rPr lang="en-US" dirty="0"/>
              <a:t> = []</a:t>
            </a:r>
          </a:p>
          <a:p>
            <a:r>
              <a:rPr lang="en-US" dirty="0"/>
              <a:t>for </a:t>
            </a:r>
            <a:r>
              <a:rPr lang="en-US" dirty="0" err="1"/>
              <a:t>testSample</a:t>
            </a:r>
            <a:r>
              <a:rPr lang="en-US" dirty="0"/>
              <a:t> in </a:t>
            </a:r>
            <a:r>
              <a:rPr lang="en-US" dirty="0" err="1"/>
              <a:t>testX</a:t>
            </a:r>
            <a:r>
              <a:rPr lang="en-US" dirty="0"/>
              <a:t>:</a:t>
            </a:r>
          </a:p>
          <a:p>
            <a:r>
              <a:rPr lang="en-US" dirty="0"/>
              <a:t>	</a:t>
            </a:r>
            <a:r>
              <a:rPr lang="en-US" dirty="0" err="1"/>
              <a:t>metaTestX.append</a:t>
            </a:r>
            <a:r>
              <a:rPr lang="en-US" dirty="0"/>
              <a:t>( [ </a:t>
            </a:r>
            <a:r>
              <a:rPr lang="en-US" dirty="0" err="1"/>
              <a:t>model.predict</a:t>
            </a:r>
            <a:r>
              <a:rPr lang="en-US" dirty="0"/>
              <a:t>( [ </a:t>
            </a:r>
            <a:r>
              <a:rPr lang="en-US" dirty="0" err="1"/>
              <a:t>testSample</a:t>
            </a:r>
            <a:r>
              <a:rPr lang="en-US" dirty="0"/>
              <a:t> ] ) for model in </a:t>
            </a:r>
            <a:r>
              <a:rPr lang="en-US" dirty="0" err="1"/>
              <a:t>baseModels</a:t>
            </a:r>
            <a:r>
              <a:rPr lang="en-US" dirty="0"/>
              <a:t> ]</a:t>
            </a:r>
          </a:p>
          <a:p>
            <a:endParaRPr lang="en-US" dirty="0"/>
          </a:p>
          <a:p>
            <a:r>
              <a:rPr lang="en-US" dirty="0" err="1"/>
              <a:t>yPredictions</a:t>
            </a:r>
            <a:r>
              <a:rPr lang="en-US" dirty="0"/>
              <a:t> =  [ </a:t>
            </a:r>
            <a:r>
              <a:rPr lang="en-US" dirty="0" err="1"/>
              <a:t>metamodel.predict</a:t>
            </a:r>
            <a:r>
              <a:rPr lang="en-US" dirty="0"/>
              <a:t>(x) for x in </a:t>
            </a:r>
            <a:r>
              <a:rPr lang="en-US" dirty="0" err="1"/>
              <a:t>metaTestX</a:t>
            </a:r>
            <a:r>
              <a:rPr lang="en-US" dirty="0"/>
              <a:t> ]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2753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AC855F-B8EE-4C59-A4DE-627B42B9A9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Stacking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3DA2C-03A9-4F7F-8F15-CCAC40D617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78801" y="1825625"/>
            <a:ext cx="5181600" cy="4840898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Base models learn the concept different ways (variance)</a:t>
            </a:r>
          </a:p>
          <a:p>
            <a:pPr lvl="1"/>
            <a:r>
              <a:rPr lang="en-US" dirty="0"/>
              <a:t>Control the amount of variance by choosing which/how many base models</a:t>
            </a:r>
          </a:p>
          <a:p>
            <a:endParaRPr lang="en-US" dirty="0"/>
          </a:p>
          <a:p>
            <a:r>
              <a:rPr lang="en-US" dirty="0"/>
              <a:t>Meta model learns how to value the votes of different base models</a:t>
            </a:r>
          </a:p>
          <a:p>
            <a:pPr lvl="1"/>
            <a:r>
              <a:rPr lang="en-US" dirty="0"/>
              <a:t>A simple meta-model (logistic regression) weights base model votes</a:t>
            </a:r>
          </a:p>
          <a:p>
            <a:pPr lvl="1"/>
            <a:r>
              <a:rPr lang="en-US" dirty="0"/>
              <a:t>A complex meta-model (random forest) can learn relationships between voting blocks 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(or it can overfit)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7E7508-7187-427F-980B-79C93117A169}"/>
                  </a:ext>
                </a:extLst>
              </p:cNvPr>
              <p:cNvSpPr txBox="1"/>
              <p:nvPr/>
            </p:nvSpPr>
            <p:spPr>
              <a:xfrm>
                <a:off x="6966281" y="247337"/>
                <a:ext cx="3813689" cy="117487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b="0" i="1" smtClean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d>
                        <m:dPr>
                          <m:ctrlP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6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1600" b="0" i="1" smtClean="0">
                                  <a:solidFill>
                                    <a:schemeClr val="bg1">
                                      <a:lumMod val="50000"/>
                                    </a:schemeClr>
                                  </a:solidFill>
                                  <a:latin typeface="Cambria Math" panose="02040503050406030204" pitchFamily="18" charset="0"/>
                                </a:rPr>
                                <m:t>𝑜𝑟𝑖𝑔𝑖𝑛𝑎𝑙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sz="1600" b="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𝑀𝑜𝑑𝑒𝑙</m:t>
                          </m:r>
                        </m:e>
                        <m:sub>
                          <m:r>
                            <a:rPr lang="en-US" sz="1600" b="0" i="1" smtClean="0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𝐾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𝑝𝑟𝑒𝑑𝑖𝑐𝑡</m:t>
                      </m:r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1600" i="1">
                              <a:solidFill>
                                <a:schemeClr val="bg1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𝑜𝑟𝑖𝑔𝑖𝑛𝑎𝑙</m:t>
                          </m:r>
                        </m:sub>
                      </m:sSub>
                      <m:r>
                        <a:rPr lang="en-US" sz="1600" i="1">
                          <a:solidFill>
                            <a:schemeClr val="bg1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1600" dirty="0">
                  <a:solidFill>
                    <a:schemeClr val="bg1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C7E7508-7187-427F-980B-79C93117A1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66281" y="247337"/>
                <a:ext cx="3813689" cy="1174873"/>
              </a:xfrm>
              <a:prstGeom prst="rect">
                <a:avLst/>
              </a:prstGeom>
              <a:blipFill>
                <a:blip r:embed="rId2"/>
                <a:stretch>
                  <a:fillRect b="-15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399F6E-AAD2-4F25-9315-866A8469F85B}"/>
                  </a:ext>
                </a:extLst>
              </p:cNvPr>
              <p:cNvSpPr txBox="1"/>
              <p:nvPr/>
            </p:nvSpPr>
            <p:spPr>
              <a:xfrm>
                <a:off x="6805864" y="1681832"/>
                <a:ext cx="4134522" cy="12598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eqArr>
                            <m:eqArrPr>
                              <m:ctrlP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eqArrPr>
                            <m:e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e>
                            <m:e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        +</m:t>
                              </m:r>
                              <m:sSub>
                                <m:sSubPr>
                                  <m:ctrlP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𝑤</m:t>
                                  </m:r>
                                </m:e>
                                <m:sub>
                                  <m:r>
                                    <a:rPr lang="en-US" sz="2000" b="0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∗</m:t>
                              </m:r>
                              <m:r>
                                <a:rPr lang="en-US" sz="2000" b="0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eqAr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              +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</m:sub>
                      </m:sSub>
                      <m:r>
                        <a:rPr lang="en-US" sz="20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∗</m:t>
                      </m:r>
                      <m:sSub>
                        <m:sSubPr>
                          <m:ctrlP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…</m:t>
                          </m:r>
                          <m:r>
                            <a:rPr lang="en-US" sz="20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</m:oMath>
                  </m:oMathPara>
                </a14:m>
                <a:endParaRPr lang="en-US" sz="20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algn="ctr"/>
                <a:r>
                  <a:rPr lang="en-US" sz="2000" b="0" dirty="0">
                    <a:solidFill>
                      <a:schemeClr val="tx1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en-US" sz="20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      </m:t>
                    </m:r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sz="20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∗</m:t>
                    </m:r>
                    <m:sSub>
                      <m:sSubPr>
                        <m:ctrlP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sz="20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𝑘𝑚𝑒𝑡𝑎</m:t>
                        </m:r>
                      </m:sub>
                    </m:sSub>
                  </m:oMath>
                </a14:m>
                <a:endParaRPr lang="en-US" sz="2000" b="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399F6E-AAD2-4F25-9315-866A8469F85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5864" y="1681832"/>
                <a:ext cx="4134522" cy="125989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A61CCA-9A99-468C-AA70-A15A3323861E}"/>
                  </a:ext>
                </a:extLst>
              </p:cNvPr>
              <p:cNvSpPr txBox="1"/>
              <p:nvPr/>
            </p:nvSpPr>
            <p:spPr>
              <a:xfrm>
                <a:off x="9829566" y="4332799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4DA61CCA-9A99-468C-AA70-A15A33238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9566" y="4332799"/>
                <a:ext cx="945931" cy="369332"/>
              </a:xfrm>
              <a:prstGeom prst="rect">
                <a:avLst/>
              </a:prstGeom>
              <a:blipFill>
                <a:blip r:embed="rId4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9C0917C-CA36-4636-A59E-6BEE4F8558E5}"/>
                  </a:ext>
                </a:extLst>
              </p:cNvPr>
              <p:cNvSpPr txBox="1"/>
              <p:nvPr/>
            </p:nvSpPr>
            <p:spPr>
              <a:xfrm>
                <a:off x="8148211" y="3410213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09C0917C-CA36-4636-A59E-6BEE4F8558E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48211" y="3410213"/>
                <a:ext cx="1449828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E1A6C8B8-19F5-4927-9859-8E1B4F141D83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7906473" y="3779545"/>
            <a:ext cx="966652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9AEC1A24-F89D-460C-B5CC-E3FE78E2A338}"/>
              </a:ext>
            </a:extLst>
          </p:cNvPr>
          <p:cNvCxnSpPr>
            <a:cxnSpLocks/>
            <a:stCxn id="18" idx="2"/>
            <a:endCxn id="7" idx="0"/>
          </p:cNvCxnSpPr>
          <p:nvPr/>
        </p:nvCxnSpPr>
        <p:spPr>
          <a:xfrm>
            <a:off x="8873125" y="3779545"/>
            <a:ext cx="1429407" cy="5532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>
            <a:extLst>
              <a:ext uri="{FF2B5EF4-FFF2-40B4-BE49-F238E27FC236}">
                <a16:creationId xmlns:a16="http://schemas.microsoft.com/office/drawing/2014/main" id="{84AD725C-6A10-40EF-82DA-85B3595F7E26}"/>
              </a:ext>
            </a:extLst>
          </p:cNvPr>
          <p:cNvSpPr txBox="1"/>
          <p:nvPr/>
        </p:nvSpPr>
        <p:spPr>
          <a:xfrm>
            <a:off x="9587828" y="3766802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3B6C427-05C5-42E1-A8E8-B2CF310C8E23}"/>
              </a:ext>
            </a:extLst>
          </p:cNvPr>
          <p:cNvSpPr txBox="1"/>
          <p:nvPr/>
        </p:nvSpPr>
        <p:spPr>
          <a:xfrm>
            <a:off x="7704892" y="3791960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91BFDC-0558-4F90-9310-C2484BEA9EC8}"/>
                  </a:ext>
                </a:extLst>
              </p:cNvPr>
              <p:cNvSpPr txBox="1"/>
              <p:nvPr/>
            </p:nvSpPr>
            <p:spPr>
              <a:xfrm>
                <a:off x="7181559" y="4345958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891BFDC-0558-4F90-9310-C2484BEA9E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1559" y="4345958"/>
                <a:ext cx="144982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EA075B2-2219-44D6-BDCA-D833E099B46D}"/>
                  </a:ext>
                </a:extLst>
              </p:cNvPr>
              <p:cNvSpPr txBox="1"/>
              <p:nvPr/>
            </p:nvSpPr>
            <p:spPr>
              <a:xfrm>
                <a:off x="8379738" y="5280959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4EA075B2-2219-44D6-BDCA-D833E099B46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79738" y="5280959"/>
                <a:ext cx="1449828" cy="369332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3A1C6AFC-9707-4754-9061-740C7C7640C2}"/>
              </a:ext>
            </a:extLst>
          </p:cNvPr>
          <p:cNvCxnSpPr>
            <a:cxnSpLocks/>
          </p:cNvCxnSpPr>
          <p:nvPr/>
        </p:nvCxnSpPr>
        <p:spPr>
          <a:xfrm flipH="1">
            <a:off x="6939821" y="4739999"/>
            <a:ext cx="966652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40A3DD-F1D5-4023-9E7E-78F3C1C9EDAE}"/>
              </a:ext>
            </a:extLst>
          </p:cNvPr>
          <p:cNvCxnSpPr>
            <a:cxnSpLocks/>
          </p:cNvCxnSpPr>
          <p:nvPr/>
        </p:nvCxnSpPr>
        <p:spPr>
          <a:xfrm>
            <a:off x="7906473" y="4739999"/>
            <a:ext cx="1429407" cy="5532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B7608BF0-483F-4858-8923-55BFA458FF86}"/>
              </a:ext>
            </a:extLst>
          </p:cNvPr>
          <p:cNvSpPr txBox="1"/>
          <p:nvPr/>
        </p:nvSpPr>
        <p:spPr>
          <a:xfrm>
            <a:off x="8621176" y="4727256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0CFEF62-1076-4C8E-BC29-E7608EA17365}"/>
              </a:ext>
            </a:extLst>
          </p:cNvPr>
          <p:cNvSpPr txBox="1"/>
          <p:nvPr/>
        </p:nvSpPr>
        <p:spPr>
          <a:xfrm>
            <a:off x="6738240" y="4752414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7FA60-1F63-4221-A1A8-7511B2895666}"/>
              </a:ext>
            </a:extLst>
          </p:cNvPr>
          <p:cNvCxnSpPr>
            <a:cxnSpLocks/>
          </p:cNvCxnSpPr>
          <p:nvPr/>
        </p:nvCxnSpPr>
        <p:spPr>
          <a:xfrm flipH="1">
            <a:off x="8148210" y="5675416"/>
            <a:ext cx="966652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2A10D32B-B9C4-413B-A956-20A268E18A82}"/>
              </a:ext>
            </a:extLst>
          </p:cNvPr>
          <p:cNvCxnSpPr>
            <a:cxnSpLocks/>
          </p:cNvCxnSpPr>
          <p:nvPr/>
        </p:nvCxnSpPr>
        <p:spPr>
          <a:xfrm>
            <a:off x="9114862" y="5675416"/>
            <a:ext cx="1429407" cy="55325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BA2B2DC3-6F81-402E-BA0B-634E20AE3066}"/>
              </a:ext>
            </a:extLst>
          </p:cNvPr>
          <p:cNvSpPr txBox="1"/>
          <p:nvPr/>
        </p:nvSpPr>
        <p:spPr>
          <a:xfrm>
            <a:off x="9829565" y="566267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7648E512-FA45-4BD1-AAA5-265C73E7743C}"/>
              </a:ext>
            </a:extLst>
          </p:cNvPr>
          <p:cNvSpPr txBox="1"/>
          <p:nvPr/>
        </p:nvSpPr>
        <p:spPr>
          <a:xfrm>
            <a:off x="7946629" y="568783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6280266-B8F9-4C30-A1FA-2A91CE6A5B9F}"/>
                  </a:ext>
                </a:extLst>
              </p:cNvPr>
              <p:cNvSpPr txBox="1"/>
              <p:nvPr/>
            </p:nvSpPr>
            <p:spPr>
              <a:xfrm>
                <a:off x="10071303" y="624133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2" name="TextBox 41">
                <a:extLst>
                  <a:ext uri="{FF2B5EF4-FFF2-40B4-BE49-F238E27FC236}">
                    <a16:creationId xmlns:a16="http://schemas.microsoft.com/office/drawing/2014/main" id="{16280266-B8F9-4C30-A1FA-2A91CE6A5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71303" y="6241331"/>
                <a:ext cx="945931" cy="369332"/>
              </a:xfrm>
              <a:prstGeom prst="rect">
                <a:avLst/>
              </a:prstGeom>
              <a:blipFill>
                <a:blip r:embed="rId8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8C314A-4C16-4E3C-A2C4-98548538B7B8}"/>
                  </a:ext>
                </a:extLst>
              </p:cNvPr>
              <p:cNvSpPr txBox="1"/>
              <p:nvPr/>
            </p:nvSpPr>
            <p:spPr>
              <a:xfrm>
                <a:off x="7675244" y="6241331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678C314A-4C16-4E3C-A2C4-98548538B7B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5244" y="6241331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A1EC793-8537-405D-9A04-D6BA8D4FECDD}"/>
                  </a:ext>
                </a:extLst>
              </p:cNvPr>
              <p:cNvSpPr txBox="1"/>
              <p:nvPr/>
            </p:nvSpPr>
            <p:spPr>
              <a:xfrm>
                <a:off x="6433874" y="5299598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4A1EC793-8537-405D-9A04-D6BA8D4FEC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3874" y="5299598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t="-4762" b="-4762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6" name="Straight Connector 45">
            <a:extLst>
              <a:ext uri="{FF2B5EF4-FFF2-40B4-BE49-F238E27FC236}">
                <a16:creationId xmlns:a16="http://schemas.microsoft.com/office/drawing/2014/main" id="{005A8B81-7BD5-487B-947C-E888EAB29522}"/>
              </a:ext>
            </a:extLst>
          </p:cNvPr>
          <p:cNvCxnSpPr/>
          <p:nvPr/>
        </p:nvCxnSpPr>
        <p:spPr>
          <a:xfrm flipV="1">
            <a:off x="5341257" y="2554514"/>
            <a:ext cx="2605372" cy="214761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id="{8F084AE0-409E-407A-A301-D2C7EC61971C}"/>
              </a:ext>
            </a:extLst>
          </p:cNvPr>
          <p:cNvCxnSpPr>
            <a:cxnSpLocks/>
          </p:cNvCxnSpPr>
          <p:nvPr/>
        </p:nvCxnSpPr>
        <p:spPr>
          <a:xfrm>
            <a:off x="4872419" y="5280959"/>
            <a:ext cx="1399349" cy="203306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761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18" grpId="0" animBg="1"/>
      <p:bldP spid="21" grpId="0"/>
      <p:bldP spid="22" grpId="0"/>
      <p:bldP spid="32" grpId="0" animBg="1"/>
      <p:bldP spid="33" grpId="0" animBg="1"/>
      <p:bldP spid="36" grpId="0"/>
      <p:bldP spid="37" grpId="0"/>
      <p:bldP spid="40" grpId="0"/>
      <p:bldP spid="41" grpId="0"/>
      <p:bldP spid="42" grpId="0" animBg="1"/>
      <p:bldP spid="43" grpId="0" animBg="1"/>
      <p:bldP spid="4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3447C-630F-458A-91C9-1E90C08B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906"/>
            <a:ext cx="10515600" cy="728440"/>
          </a:xfrm>
        </p:spPr>
        <p:txBody>
          <a:bodyPr/>
          <a:lstStyle/>
          <a:p>
            <a:r>
              <a:rPr lang="en-US" dirty="0"/>
              <a:t>Stacking Features</a:t>
            </a:r>
          </a:p>
        </p:txBody>
      </p:sp>
      <p:sp>
        <p:nvSpPr>
          <p:cNvPr id="4" name="Flowchart: Magnetic Disk 3">
            <a:extLst>
              <a:ext uri="{FF2B5EF4-FFF2-40B4-BE49-F238E27FC236}">
                <a16:creationId xmlns:a16="http://schemas.microsoft.com/office/drawing/2014/main" id="{1EBB95DF-F20E-4491-BFF1-6E1ECD029367}"/>
              </a:ext>
            </a:extLst>
          </p:cNvPr>
          <p:cNvSpPr/>
          <p:nvPr/>
        </p:nvSpPr>
        <p:spPr>
          <a:xfrm>
            <a:off x="485660" y="3108226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FB5E84B-9461-41BA-B90E-2239D9568DEF}"/>
              </a:ext>
            </a:extLst>
          </p:cNvPr>
          <p:cNvSpPr txBox="1"/>
          <p:nvPr/>
        </p:nvSpPr>
        <p:spPr>
          <a:xfrm>
            <a:off x="455916" y="4124572"/>
            <a:ext cx="7645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E5D81125-3F0B-4DE6-A3C1-8A42F3E68E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1113253"/>
            <a:ext cx="755066" cy="7550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21" name="TextBox 20">
            <a:extLst>
              <a:ext uri="{FF2B5EF4-FFF2-40B4-BE49-F238E27FC236}">
                <a16:creationId xmlns:a16="http://schemas.microsoft.com/office/drawing/2014/main" id="{30FBA0C5-2123-4B84-9EFC-C3C3D9BDF935}"/>
              </a:ext>
            </a:extLst>
          </p:cNvPr>
          <p:cNvSpPr txBox="1"/>
          <p:nvPr/>
        </p:nvSpPr>
        <p:spPr>
          <a:xfrm>
            <a:off x="3309005" y="3866638"/>
            <a:ext cx="29773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>
                <a:solidFill>
                  <a:schemeClr val="bg1">
                    <a:lumMod val="50000"/>
                  </a:schemeClr>
                </a:solidFill>
              </a:rPr>
              <a:t>…</a:t>
            </a:r>
          </a:p>
        </p:txBody>
      </p: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EC217806-3FBE-4A0F-A3C0-B0CFA52B7ECC}"/>
              </a:ext>
            </a:extLst>
          </p:cNvPr>
          <p:cNvCxnSpPr>
            <a:cxnSpLocks/>
          </p:cNvCxnSpPr>
          <p:nvPr/>
        </p:nvCxnSpPr>
        <p:spPr>
          <a:xfrm flipV="1">
            <a:off x="1453841" y="1584353"/>
            <a:ext cx="1439978" cy="1523873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0DA815E8-A975-4289-8DB3-A6A55B641FD3}"/>
              </a:ext>
            </a:extLst>
          </p:cNvPr>
          <p:cNvCxnSpPr>
            <a:cxnSpLocks/>
          </p:cNvCxnSpPr>
          <p:nvPr/>
        </p:nvCxnSpPr>
        <p:spPr>
          <a:xfrm flipV="1">
            <a:off x="1426524" y="3069794"/>
            <a:ext cx="1465460" cy="42445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7207D50B-A897-41C5-9D87-D91D79B1536B}"/>
              </a:ext>
            </a:extLst>
          </p:cNvPr>
          <p:cNvCxnSpPr>
            <a:cxnSpLocks/>
          </p:cNvCxnSpPr>
          <p:nvPr/>
        </p:nvCxnSpPr>
        <p:spPr>
          <a:xfrm>
            <a:off x="1426524" y="3833992"/>
            <a:ext cx="1666744" cy="232701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0CE04DDC-60C4-4EBF-BEA3-9E797A3AD948}"/>
              </a:ext>
            </a:extLst>
          </p:cNvPr>
          <p:cNvCxnSpPr>
            <a:cxnSpLocks/>
          </p:cNvCxnSpPr>
          <p:nvPr/>
        </p:nvCxnSpPr>
        <p:spPr>
          <a:xfrm>
            <a:off x="1410159" y="4154264"/>
            <a:ext cx="1497559" cy="691992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848EC12-8CFA-41D5-BCBD-BA01D10EF415}"/>
              </a:ext>
            </a:extLst>
          </p:cNvPr>
          <p:cNvCxnSpPr>
            <a:cxnSpLocks/>
          </p:cNvCxnSpPr>
          <p:nvPr/>
        </p:nvCxnSpPr>
        <p:spPr>
          <a:xfrm>
            <a:off x="4133157" y="1531527"/>
            <a:ext cx="1281668" cy="1609299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E84C2744-4A04-4ADD-8A81-8A596C11E9DA}"/>
              </a:ext>
            </a:extLst>
          </p:cNvPr>
          <p:cNvCxnSpPr>
            <a:cxnSpLocks/>
          </p:cNvCxnSpPr>
          <p:nvPr/>
        </p:nvCxnSpPr>
        <p:spPr>
          <a:xfrm>
            <a:off x="4131322" y="3016968"/>
            <a:ext cx="1200842" cy="343177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95CDBC11-68EE-48D2-85D8-26881E06BCDB}"/>
              </a:ext>
            </a:extLst>
          </p:cNvPr>
          <p:cNvCxnSpPr>
            <a:cxnSpLocks/>
          </p:cNvCxnSpPr>
          <p:nvPr/>
        </p:nvCxnSpPr>
        <p:spPr>
          <a:xfrm flipV="1">
            <a:off x="4143589" y="3717176"/>
            <a:ext cx="1188575" cy="326015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66E8EB38-BFE3-456F-88C5-CDDA2C7315F1}"/>
              </a:ext>
            </a:extLst>
          </p:cNvPr>
          <p:cNvCxnSpPr>
            <a:cxnSpLocks/>
          </p:cNvCxnSpPr>
          <p:nvPr/>
        </p:nvCxnSpPr>
        <p:spPr>
          <a:xfrm flipV="1">
            <a:off x="4150554" y="4043191"/>
            <a:ext cx="1258728" cy="764426"/>
          </a:xfrm>
          <a:prstGeom prst="straightConnector1">
            <a:avLst/>
          </a:prstGeom>
          <a:ln w="1905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Picture 46">
            <a:extLst>
              <a:ext uri="{FF2B5EF4-FFF2-40B4-BE49-F238E27FC236}">
                <a16:creationId xmlns:a16="http://schemas.microsoft.com/office/drawing/2014/main" id="{A802836F-04EA-4FF2-8E17-4C646B94DE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2540280"/>
            <a:ext cx="755066" cy="755066"/>
          </a:xfrm>
          <a:prstGeom prst="rect">
            <a:avLst/>
          </a:prstGeom>
        </p:spPr>
      </p:pic>
      <p:sp>
        <p:nvSpPr>
          <p:cNvPr id="60" name="Flowchart: Magnetic Disk 59">
            <a:extLst>
              <a:ext uri="{FF2B5EF4-FFF2-40B4-BE49-F238E27FC236}">
                <a16:creationId xmlns:a16="http://schemas.microsoft.com/office/drawing/2014/main" id="{2AB376C4-5205-4373-A813-2614C6583D29}"/>
              </a:ext>
            </a:extLst>
          </p:cNvPr>
          <p:cNvSpPr/>
          <p:nvPr/>
        </p:nvSpPr>
        <p:spPr>
          <a:xfrm>
            <a:off x="5474692" y="3114435"/>
            <a:ext cx="705080" cy="95846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15CDC635-9AA9-4E31-8D51-6DBAD5FC8FA1}"/>
              </a:ext>
            </a:extLst>
          </p:cNvPr>
          <p:cNvSpPr txBox="1"/>
          <p:nvPr/>
        </p:nvSpPr>
        <p:spPr>
          <a:xfrm>
            <a:off x="5230917" y="4130781"/>
            <a:ext cx="11926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Meta Training</a:t>
            </a:r>
          </a:p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Set</a:t>
            </a:r>
          </a:p>
        </p:txBody>
      </p:sp>
      <p:pic>
        <p:nvPicPr>
          <p:cNvPr id="102" name="Picture 101" descr="A picture containing animal&#10;&#10;Description automatically generated">
            <a:extLst>
              <a:ext uri="{FF2B5EF4-FFF2-40B4-BE49-F238E27FC236}">
                <a16:creationId xmlns:a16="http://schemas.microsoft.com/office/drawing/2014/main" id="{FAF72B02-658D-4C18-9171-79474A11EED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3268" y="4430084"/>
            <a:ext cx="755066" cy="755066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03" name="TextBox 102">
            <a:extLst>
              <a:ext uri="{FF2B5EF4-FFF2-40B4-BE49-F238E27FC236}">
                <a16:creationId xmlns:a16="http://schemas.microsoft.com/office/drawing/2014/main" id="{667716BB-297C-4B65-8291-582981FA60EE}"/>
              </a:ext>
            </a:extLst>
          </p:cNvPr>
          <p:cNvSpPr txBox="1"/>
          <p:nvPr/>
        </p:nvSpPr>
        <p:spPr>
          <a:xfrm>
            <a:off x="2700510" y="5214444"/>
            <a:ext cx="1540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Neural Network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F4F635E0-A437-4392-8115-9167C2707D8C}"/>
              </a:ext>
            </a:extLst>
          </p:cNvPr>
          <p:cNvSpPr txBox="1"/>
          <p:nvPr/>
        </p:nvSpPr>
        <p:spPr>
          <a:xfrm>
            <a:off x="2853360" y="3474457"/>
            <a:ext cx="120084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Linear Model</a:t>
            </a:r>
          </a:p>
        </p:txBody>
      </p:sp>
      <p:sp>
        <p:nvSpPr>
          <p:cNvPr id="105" name="TextBox 104">
            <a:extLst>
              <a:ext uri="{FF2B5EF4-FFF2-40B4-BE49-F238E27FC236}">
                <a16:creationId xmlns:a16="http://schemas.microsoft.com/office/drawing/2014/main" id="{30649372-9134-46EF-BFBB-55EF122F639C}"/>
              </a:ext>
            </a:extLst>
          </p:cNvPr>
          <p:cNvSpPr txBox="1"/>
          <p:nvPr/>
        </p:nvSpPr>
        <p:spPr>
          <a:xfrm>
            <a:off x="2830000" y="1952403"/>
            <a:ext cx="12008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Decision Tree</a:t>
            </a:r>
          </a:p>
        </p:txBody>
      </p:sp>
      <p:sp>
        <p:nvSpPr>
          <p:cNvPr id="11" name="Arrow: Curved Up 10">
            <a:extLst>
              <a:ext uri="{FF2B5EF4-FFF2-40B4-BE49-F238E27FC236}">
                <a16:creationId xmlns:a16="http://schemas.microsoft.com/office/drawing/2014/main" id="{2588B9C0-411A-4709-803D-8B7F9151BF6B}"/>
              </a:ext>
            </a:extLst>
          </p:cNvPr>
          <p:cNvSpPr/>
          <p:nvPr/>
        </p:nvSpPr>
        <p:spPr>
          <a:xfrm>
            <a:off x="624114" y="4647792"/>
            <a:ext cx="5602517" cy="1609299"/>
          </a:xfrm>
          <a:prstGeom prst="curvedUpArrow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419D8F55-3AF5-4250-B273-D8F632745BAA}"/>
              </a:ext>
            </a:extLst>
          </p:cNvPr>
          <p:cNvSpPr txBox="1"/>
          <p:nvPr/>
        </p:nvSpPr>
        <p:spPr>
          <a:xfrm>
            <a:off x="2539450" y="6329463"/>
            <a:ext cx="15405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Base Features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746BD7B-4F9C-4BCA-A40C-D497F7AE1DE6}"/>
                  </a:ext>
                </a:extLst>
              </p:cNvPr>
              <p:cNvSpPr txBox="1"/>
              <p:nvPr/>
            </p:nvSpPr>
            <p:spPr>
              <a:xfrm>
                <a:off x="8367674" y="2370284"/>
                <a:ext cx="1923092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𝐷𝑎𝑟𝑘𝐼𝑚𝑎𝑔𝑒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0746BD7B-4F9C-4BCA-A40C-D497F7AE1D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7674" y="2370284"/>
                <a:ext cx="1923092" cy="369332"/>
              </a:xfrm>
              <a:prstGeom prst="rect">
                <a:avLst/>
              </a:prstGeom>
              <a:blipFill>
                <a:blip r:embed="rId5"/>
                <a:stretch>
                  <a:fillRect b="-11290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147E8EFE-34E4-437C-85A1-6572B9A434BE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8125936" y="2739616"/>
            <a:ext cx="1203284" cy="554119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07FAC99C-F2CB-47D6-B418-0A55654ACDF3}"/>
              </a:ext>
            </a:extLst>
          </p:cNvPr>
          <p:cNvCxnSpPr>
            <a:cxnSpLocks/>
            <a:stCxn id="49" idx="2"/>
          </p:cNvCxnSpPr>
          <p:nvPr/>
        </p:nvCxnSpPr>
        <p:spPr>
          <a:xfrm>
            <a:off x="9329220" y="2739616"/>
            <a:ext cx="1300519" cy="553314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93922E2E-5F53-412C-AA22-6CD72A4E28F8}"/>
              </a:ext>
            </a:extLst>
          </p:cNvPr>
          <p:cNvSpPr txBox="1"/>
          <p:nvPr/>
        </p:nvSpPr>
        <p:spPr>
          <a:xfrm>
            <a:off x="9915035" y="2726933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9889A51A-FB44-4876-938C-A658E332003A}"/>
              </a:ext>
            </a:extLst>
          </p:cNvPr>
          <p:cNvSpPr txBox="1"/>
          <p:nvPr/>
        </p:nvSpPr>
        <p:spPr>
          <a:xfrm>
            <a:off x="8032099" y="2752091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4DFCD80-4AC6-4FFF-96B9-44D33E328B5C}"/>
                  </a:ext>
                </a:extLst>
              </p:cNvPr>
              <p:cNvSpPr txBox="1"/>
              <p:nvPr/>
            </p:nvSpPr>
            <p:spPr>
              <a:xfrm>
                <a:off x="7508766" y="3306089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C4DFCD80-4AC6-4FFF-96B9-44D33E328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766" y="3306089"/>
                <a:ext cx="1449828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CC657EC1-39FF-4750-8F83-655D8721FB17}"/>
              </a:ext>
            </a:extLst>
          </p:cNvPr>
          <p:cNvCxnSpPr>
            <a:cxnSpLocks/>
          </p:cNvCxnSpPr>
          <p:nvPr/>
        </p:nvCxnSpPr>
        <p:spPr>
          <a:xfrm flipH="1">
            <a:off x="7894708" y="3700130"/>
            <a:ext cx="338972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D6AEE806-1DD8-451C-952E-FBD3C84D4DD9}"/>
              </a:ext>
            </a:extLst>
          </p:cNvPr>
          <p:cNvCxnSpPr>
            <a:cxnSpLocks/>
          </p:cNvCxnSpPr>
          <p:nvPr/>
        </p:nvCxnSpPr>
        <p:spPr>
          <a:xfrm>
            <a:off x="8233680" y="3700130"/>
            <a:ext cx="258881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CBCFF3A-BB4B-4164-8DBB-FD2CCE5A5E8A}"/>
              </a:ext>
            </a:extLst>
          </p:cNvPr>
          <p:cNvSpPr txBox="1"/>
          <p:nvPr/>
        </p:nvSpPr>
        <p:spPr>
          <a:xfrm>
            <a:off x="8358567" y="3833807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F7390E8E-9522-4772-8A0B-65A4CEB305C0}"/>
              </a:ext>
            </a:extLst>
          </p:cNvPr>
          <p:cNvSpPr txBox="1"/>
          <p:nvPr/>
        </p:nvSpPr>
        <p:spPr>
          <a:xfrm>
            <a:off x="7377215" y="384489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5481BE6-19A6-44BF-92A4-94DC54AF290E}"/>
                  </a:ext>
                </a:extLst>
              </p:cNvPr>
              <p:cNvSpPr txBox="1"/>
              <p:nvPr/>
            </p:nvSpPr>
            <p:spPr>
              <a:xfrm>
                <a:off x="7100682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3" name="TextBox 72">
                <a:extLst>
                  <a:ext uri="{FF2B5EF4-FFF2-40B4-BE49-F238E27FC236}">
                    <a16:creationId xmlns:a16="http://schemas.microsoft.com/office/drawing/2014/main" id="{45481BE6-19A6-44BF-92A4-94DC54AF29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0682" y="4278460"/>
                <a:ext cx="945931" cy="369332"/>
              </a:xfrm>
              <a:prstGeom prst="rect">
                <a:avLst/>
              </a:prstGeom>
              <a:blipFill>
                <a:blip r:embed="rId7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E519338-ADA3-46C5-8E67-7DE254665F6A}"/>
                  </a:ext>
                </a:extLst>
              </p:cNvPr>
              <p:cNvSpPr txBox="1"/>
              <p:nvPr/>
            </p:nvSpPr>
            <p:spPr>
              <a:xfrm>
                <a:off x="9973405" y="3306089"/>
                <a:ext cx="1449828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𝑚𝑒𝑡𝑎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=1?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4" name="TextBox 73">
                <a:extLst>
                  <a:ext uri="{FF2B5EF4-FFF2-40B4-BE49-F238E27FC236}">
                    <a16:creationId xmlns:a16="http://schemas.microsoft.com/office/drawing/2014/main" id="{CE519338-ADA3-46C5-8E67-7DE254665F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73405" y="3306089"/>
                <a:ext cx="1449828" cy="36933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60B5664-FF88-4B04-9FA0-A0262514E77E}"/>
                  </a:ext>
                </a:extLst>
              </p:cNvPr>
              <p:cNvSpPr txBox="1"/>
              <p:nvPr/>
            </p:nvSpPr>
            <p:spPr>
              <a:xfrm>
                <a:off x="8312713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5" name="TextBox 74">
                <a:extLst>
                  <a:ext uri="{FF2B5EF4-FFF2-40B4-BE49-F238E27FC236}">
                    <a16:creationId xmlns:a16="http://schemas.microsoft.com/office/drawing/2014/main" id="{760B5664-FF88-4B04-9FA0-A0262514E7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2713" y="4278460"/>
                <a:ext cx="945931" cy="369332"/>
              </a:xfrm>
              <a:prstGeom prst="rect">
                <a:avLst/>
              </a:prstGeom>
              <a:blipFill>
                <a:blip r:embed="rId9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D6A685EA-2C46-4E67-A7C3-9AC2326DF661}"/>
              </a:ext>
            </a:extLst>
          </p:cNvPr>
          <p:cNvCxnSpPr>
            <a:cxnSpLocks/>
          </p:cNvCxnSpPr>
          <p:nvPr/>
        </p:nvCxnSpPr>
        <p:spPr>
          <a:xfrm flipH="1">
            <a:off x="10329697" y="3700130"/>
            <a:ext cx="338972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EC5C0351-EA9C-46FE-844A-19411C55E0A9}"/>
              </a:ext>
            </a:extLst>
          </p:cNvPr>
          <p:cNvCxnSpPr>
            <a:cxnSpLocks/>
          </p:cNvCxnSpPr>
          <p:nvPr/>
        </p:nvCxnSpPr>
        <p:spPr>
          <a:xfrm>
            <a:off x="10668669" y="3700130"/>
            <a:ext cx="258881" cy="578828"/>
          </a:xfrm>
          <a:prstGeom prst="straightConnector1">
            <a:avLst/>
          </a:prstGeom>
          <a:ln w="190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>
            <a:extLst>
              <a:ext uri="{FF2B5EF4-FFF2-40B4-BE49-F238E27FC236}">
                <a16:creationId xmlns:a16="http://schemas.microsoft.com/office/drawing/2014/main" id="{3228E0CE-ED59-4E00-A04F-9316F516F77C}"/>
              </a:ext>
            </a:extLst>
          </p:cNvPr>
          <p:cNvSpPr txBox="1"/>
          <p:nvPr/>
        </p:nvSpPr>
        <p:spPr>
          <a:xfrm>
            <a:off x="10793556" y="3833807"/>
            <a:ext cx="5999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True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49E7F752-6DED-4FFA-A661-51E391B8889B}"/>
              </a:ext>
            </a:extLst>
          </p:cNvPr>
          <p:cNvSpPr txBox="1"/>
          <p:nvPr/>
        </p:nvSpPr>
        <p:spPr>
          <a:xfrm>
            <a:off x="9812204" y="3844895"/>
            <a:ext cx="652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False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8185F48-DECD-4035-92BE-FEA74F9616D5}"/>
                  </a:ext>
                </a:extLst>
              </p:cNvPr>
              <p:cNvSpPr txBox="1"/>
              <p:nvPr/>
            </p:nvSpPr>
            <p:spPr>
              <a:xfrm>
                <a:off x="9535671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0" name="TextBox 79">
                <a:extLst>
                  <a:ext uri="{FF2B5EF4-FFF2-40B4-BE49-F238E27FC236}">
                    <a16:creationId xmlns:a16="http://schemas.microsoft.com/office/drawing/2014/main" id="{18185F48-DECD-4035-92BE-FEA74F9616D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35671" y="4278460"/>
                <a:ext cx="945931" cy="369332"/>
              </a:xfrm>
              <a:prstGeom prst="rect">
                <a:avLst/>
              </a:prstGeom>
              <a:blipFill>
                <a:blip r:embed="rId10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AA7DC91-15AB-452F-9F7F-6B7D5D78A20F}"/>
                  </a:ext>
                </a:extLst>
              </p:cNvPr>
              <p:cNvSpPr txBox="1"/>
              <p:nvPr/>
            </p:nvSpPr>
            <p:spPr>
              <a:xfrm>
                <a:off x="10747702" y="4278460"/>
                <a:ext cx="94593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̂"/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acc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AAA7DC91-15AB-452F-9F7F-6B7D5D78A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47702" y="4278460"/>
                <a:ext cx="945931" cy="369332"/>
              </a:xfrm>
              <a:prstGeom prst="rect">
                <a:avLst/>
              </a:prstGeom>
              <a:blipFill>
                <a:blip r:embed="rId11"/>
                <a:stretch>
                  <a:fillRect t="-4839" b="-4839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9" name="TextBox 18">
            <a:extLst>
              <a:ext uri="{FF2B5EF4-FFF2-40B4-BE49-F238E27FC236}">
                <a16:creationId xmlns:a16="http://schemas.microsoft.com/office/drawing/2014/main" id="{18570F7B-635A-4946-9BAF-9B131CD70E27}"/>
              </a:ext>
            </a:extLst>
          </p:cNvPr>
          <p:cNvSpPr txBox="1"/>
          <p:nvPr/>
        </p:nvSpPr>
        <p:spPr>
          <a:xfrm>
            <a:off x="6581565" y="1266220"/>
            <a:ext cx="5354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Trust different base models more in different situations</a:t>
            </a:r>
          </a:p>
        </p:txBody>
      </p:sp>
    </p:spTree>
    <p:extLst>
      <p:ext uri="{BB962C8B-B14F-4D97-AF65-F5344CB8AC3E}">
        <p14:creationId xmlns:p14="http://schemas.microsoft.com/office/powerpoint/2010/main" val="27538112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46" grpId="0"/>
      <p:bldP spid="49" grpId="0" animBg="1"/>
      <p:bldP spid="52" grpId="0"/>
      <p:bldP spid="53" grpId="0"/>
      <p:bldP spid="54" grpId="0" animBg="1"/>
      <p:bldP spid="63" grpId="0"/>
      <p:bldP spid="64" grpId="0"/>
      <p:bldP spid="73" grpId="0" animBg="1"/>
      <p:bldP spid="74" grpId="0" animBg="1"/>
      <p:bldP spid="75" grpId="0" animBg="1"/>
      <p:bldP spid="78" grpId="0"/>
      <p:bldP spid="79" grpId="0"/>
      <p:bldP spid="80" grpId="0" animBg="1"/>
      <p:bldP spid="81" grpId="0" animBg="1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BDE2D9-A2DB-410D-B522-83103AA6DB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Properties of Well Organized Intelligence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9ABCA03-1EC3-4B49-BD00-FB0BB71F65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7226"/>
            <a:ext cx="5181600" cy="4351338"/>
          </a:xfrm>
        </p:spPr>
        <p:txBody>
          <a:bodyPr>
            <a:normAutofit/>
          </a:bodyPr>
          <a:lstStyle/>
          <a:p>
            <a:r>
              <a:rPr lang="en-US" dirty="0"/>
              <a:t>Accurate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Easy to Grow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Loosely Coupled</a:t>
            </a:r>
          </a:p>
          <a:p>
            <a:endParaRPr lang="en-US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3D10C24B-53CD-496A-99BF-F99110AAE2F8}"/>
              </a:ext>
            </a:extLst>
          </p:cNvPr>
          <p:cNvSpPr txBox="1">
            <a:spLocks/>
          </p:cNvSpPr>
          <p:nvPr/>
        </p:nvSpPr>
        <p:spPr>
          <a:xfrm>
            <a:off x="6172200" y="1927226"/>
            <a:ext cx="5181600" cy="4351338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Comprehensible (mistakes)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Measurable (value of)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Supportive of Team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903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8B15BC2D-AB83-4E40-B992-47B115865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208616"/>
            <a:ext cx="10515600" cy="1325563"/>
          </a:xfrm>
        </p:spPr>
        <p:txBody>
          <a:bodyPr/>
          <a:lstStyle/>
          <a:p>
            <a:r>
              <a:rPr lang="en-US" dirty="0"/>
              <a:t>Stacking and Intelligence Organization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3D9E25B3-9BCF-442D-B034-848B89BAE82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53942" y="1897001"/>
            <a:ext cx="3276600" cy="11247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As an algorithm (Stacking)</a:t>
            </a:r>
            <a:br>
              <a:rPr lang="en-US" sz="1800" b="1" dirty="0"/>
            </a:br>
            <a:r>
              <a:rPr lang="en-US" sz="1800" dirty="0"/>
              <a:t>   Single feature set</a:t>
            </a:r>
            <a:br>
              <a:rPr lang="en-US" sz="1800" dirty="0"/>
            </a:br>
            <a:r>
              <a:rPr lang="en-US" sz="1800" dirty="0"/>
              <a:t>   Learned Meta Model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2CD4A1F-E77B-4D8D-9064-2194AF6A20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06935" y="4024959"/>
            <a:ext cx="4740047" cy="122360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As an Intelligence Architecture</a:t>
            </a:r>
            <a:br>
              <a:rPr lang="en-US" sz="1800" dirty="0"/>
            </a:br>
            <a:r>
              <a:rPr lang="en-US" sz="1800" dirty="0"/>
              <a:t>   Everyone develops features/models</a:t>
            </a:r>
            <a:br>
              <a:rPr lang="en-US" sz="1800" dirty="0"/>
            </a:br>
            <a:r>
              <a:rPr lang="en-US" sz="1800" dirty="0"/>
              <a:t>   Each base model hand-tuned for bias/variance</a:t>
            </a:r>
            <a:br>
              <a:rPr lang="en-US" sz="1800" dirty="0"/>
            </a:br>
            <a:r>
              <a:rPr lang="en-US" sz="1800" dirty="0"/>
              <a:t>   Hand crafted (or very simple) meta model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FA08A671-4E59-4936-B8D7-ACA2D3C00BDC}"/>
              </a:ext>
            </a:extLst>
          </p:cNvPr>
          <p:cNvCxnSpPr>
            <a:cxnSpLocks/>
          </p:cNvCxnSpPr>
          <p:nvPr/>
        </p:nvCxnSpPr>
        <p:spPr>
          <a:xfrm>
            <a:off x="838200" y="6051174"/>
            <a:ext cx="9462247" cy="0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D5FE54C-CBC9-4B71-BDDC-30A1DCD0D9C0}"/>
              </a:ext>
            </a:extLst>
          </p:cNvPr>
          <p:cNvCxnSpPr>
            <a:cxnSpLocks/>
          </p:cNvCxnSpPr>
          <p:nvPr/>
        </p:nvCxnSpPr>
        <p:spPr>
          <a:xfrm flipV="1">
            <a:off x="842682" y="1290915"/>
            <a:ext cx="1" cy="4760259"/>
          </a:xfrm>
          <a:prstGeom prst="straightConnector1">
            <a:avLst/>
          </a:prstGeom>
          <a:ln w="38100"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3146CBD9-CFCA-413F-8D6F-DA6106120304}"/>
              </a:ext>
            </a:extLst>
          </p:cNvPr>
          <p:cNvSpPr txBox="1"/>
          <p:nvPr/>
        </p:nvSpPr>
        <p:spPr>
          <a:xfrm>
            <a:off x="4285130" y="6113930"/>
            <a:ext cx="20049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Feature Complexity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E745EB4-74FA-4F0A-9068-B0DFBB194327}"/>
              </a:ext>
            </a:extLst>
          </p:cNvPr>
          <p:cNvSpPr txBox="1"/>
          <p:nvPr/>
        </p:nvSpPr>
        <p:spPr>
          <a:xfrm rot="16200000">
            <a:off x="-314352" y="3032774"/>
            <a:ext cx="17833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Meta Complexity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1085A46-3F0C-4515-9DBC-D7BAB53E0ED4}"/>
              </a:ext>
            </a:extLst>
          </p:cNvPr>
          <p:cNvSpPr/>
          <p:nvPr/>
        </p:nvSpPr>
        <p:spPr>
          <a:xfrm>
            <a:off x="6206935" y="1725588"/>
            <a:ext cx="487679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As a team accelerator (Kaggle Pattern)</a:t>
            </a:r>
          </a:p>
          <a:p>
            <a:r>
              <a:rPr lang="en-US" dirty="0"/>
              <a:t>   Everyone develops features/models</a:t>
            </a:r>
          </a:p>
          <a:p>
            <a:r>
              <a:rPr lang="en-US" dirty="0"/>
              <a:t>   Each base model hand-tuned for bias/variance</a:t>
            </a:r>
          </a:p>
          <a:p>
            <a:r>
              <a:rPr lang="en-US" dirty="0"/>
              <a:t>   Learned Meta Model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30D4D20-B189-4CB1-BA94-361479CAFE98}"/>
              </a:ext>
            </a:extLst>
          </p:cNvPr>
          <p:cNvSpPr/>
          <p:nvPr/>
        </p:nvSpPr>
        <p:spPr>
          <a:xfrm>
            <a:off x="1253942" y="4024959"/>
            <a:ext cx="4952993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As a method for combining with business logic</a:t>
            </a:r>
            <a:br>
              <a:rPr lang="en-US" b="1" dirty="0"/>
            </a:br>
            <a:r>
              <a:rPr lang="en-US" b="1" dirty="0"/>
              <a:t>   </a:t>
            </a:r>
            <a:r>
              <a:rPr lang="en-US" dirty="0"/>
              <a:t>Partitioned feature types</a:t>
            </a:r>
            <a:br>
              <a:rPr lang="en-US" dirty="0"/>
            </a:br>
            <a:r>
              <a:rPr lang="en-US" dirty="0"/>
              <a:t>   Hand crafted (or very simple) meta model</a:t>
            </a:r>
          </a:p>
        </p:txBody>
      </p:sp>
    </p:spTree>
    <p:extLst>
      <p:ext uri="{BB962C8B-B14F-4D97-AF65-F5344CB8AC3E}">
        <p14:creationId xmlns:p14="http://schemas.microsoft.com/office/powerpoint/2010/main" val="2307336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build="p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05C8-6604-40EC-A10F-2E3E65F70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Intelligence Architecture for Team Accelerator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83EBB498-BA79-4CBA-B7A0-01A632638A34}"/>
              </a:ext>
            </a:extLst>
          </p:cNvPr>
          <p:cNvCxnSpPr>
            <a:cxnSpLocks/>
            <a:stCxn id="9" idx="2"/>
            <a:endCxn id="6" idx="1"/>
          </p:cNvCxnSpPr>
          <p:nvPr/>
        </p:nvCxnSpPr>
        <p:spPr>
          <a:xfrm flipH="1">
            <a:off x="715928" y="3055260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Flowchart: Magnetic Disk 5">
            <a:extLst>
              <a:ext uri="{FF2B5EF4-FFF2-40B4-BE49-F238E27FC236}">
                <a16:creationId xmlns:a16="http://schemas.microsoft.com/office/drawing/2014/main" id="{00D648F2-499A-4D64-812D-27597D53391A}"/>
              </a:ext>
            </a:extLst>
          </p:cNvPr>
          <p:cNvSpPr/>
          <p:nvPr/>
        </p:nvSpPr>
        <p:spPr>
          <a:xfrm>
            <a:off x="533451" y="3619875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 descr="Garbage">
            <a:extLst>
              <a:ext uri="{FF2B5EF4-FFF2-40B4-BE49-F238E27FC236}">
                <a16:creationId xmlns:a16="http://schemas.microsoft.com/office/drawing/2014/main" id="{29D3BEF6-47BE-4B31-9C28-6EB22DFF3BA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95762" y="3555824"/>
            <a:ext cx="505393" cy="505393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8A1ABCC8-A529-457A-B669-402A8DFD3958}"/>
              </a:ext>
            </a:extLst>
          </p:cNvPr>
          <p:cNvSpPr txBox="1"/>
          <p:nvPr/>
        </p:nvSpPr>
        <p:spPr>
          <a:xfrm>
            <a:off x="1252461" y="4000552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3D2D291-3BB6-4A60-8378-4C6CD06E226D}"/>
              </a:ext>
            </a:extLst>
          </p:cNvPr>
          <p:cNvSpPr/>
          <p:nvPr/>
        </p:nvSpPr>
        <p:spPr>
          <a:xfrm>
            <a:off x="984991" y="2807847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5DB42E8-9309-45EA-B709-FE7AA4050F96}"/>
              </a:ext>
            </a:extLst>
          </p:cNvPr>
          <p:cNvCxnSpPr>
            <a:cxnSpLocks/>
            <a:stCxn id="9" idx="2"/>
            <a:endCxn id="7" idx="0"/>
          </p:cNvCxnSpPr>
          <p:nvPr/>
        </p:nvCxnSpPr>
        <p:spPr>
          <a:xfrm>
            <a:off x="1144480" y="3055260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77DF82AD-60D9-4406-AACA-0D0F8EFB4A88}"/>
              </a:ext>
            </a:extLst>
          </p:cNvPr>
          <p:cNvSpPr txBox="1"/>
          <p:nvPr/>
        </p:nvSpPr>
        <p:spPr>
          <a:xfrm>
            <a:off x="254210" y="4027604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BC857AA-3D76-4FB5-A775-12647E07A556}"/>
              </a:ext>
            </a:extLst>
          </p:cNvPr>
          <p:cNvSpPr txBox="1"/>
          <p:nvPr/>
        </p:nvSpPr>
        <p:spPr>
          <a:xfrm>
            <a:off x="852792" y="2541975"/>
            <a:ext cx="5833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D887BD1-F2FC-4248-BE1D-ADA17C69B5A3}"/>
              </a:ext>
            </a:extLst>
          </p:cNvPr>
          <p:cNvSpPr txBox="1"/>
          <p:nvPr/>
        </p:nvSpPr>
        <p:spPr>
          <a:xfrm>
            <a:off x="254210" y="4494875"/>
            <a:ext cx="193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1590636-7416-4280-9C27-579147320F47}"/>
              </a:ext>
            </a:extLst>
          </p:cNvPr>
          <p:cNvSpPr txBox="1"/>
          <p:nvPr/>
        </p:nvSpPr>
        <p:spPr>
          <a:xfrm>
            <a:off x="2769933" y="3419752"/>
            <a:ext cx="3076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Content, Reputation)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7FEC4A1-03C0-432F-9C7B-EB9252E0D70D}"/>
              </a:ext>
            </a:extLst>
          </p:cNvPr>
          <p:cNvCxnSpPr>
            <a:cxnSpLocks/>
            <a:stCxn id="32" idx="2"/>
            <a:endCxn id="29" idx="1"/>
          </p:cNvCxnSpPr>
          <p:nvPr/>
        </p:nvCxnSpPr>
        <p:spPr>
          <a:xfrm flipH="1">
            <a:off x="3759934" y="1975392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lowchart: Magnetic Disk 28">
            <a:extLst>
              <a:ext uri="{FF2B5EF4-FFF2-40B4-BE49-F238E27FC236}">
                <a16:creationId xmlns:a16="http://schemas.microsoft.com/office/drawing/2014/main" id="{C33B5505-0A0E-4649-A21A-37699E603A82}"/>
              </a:ext>
            </a:extLst>
          </p:cNvPr>
          <p:cNvSpPr/>
          <p:nvPr/>
        </p:nvSpPr>
        <p:spPr>
          <a:xfrm>
            <a:off x="3577457" y="2540007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Graphic 29" descr="Garbage">
            <a:extLst>
              <a:ext uri="{FF2B5EF4-FFF2-40B4-BE49-F238E27FC236}">
                <a16:creationId xmlns:a16="http://schemas.microsoft.com/office/drawing/2014/main" id="{69AE18CF-0E23-4D78-B759-D2A3DCF7B34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9768" y="2475956"/>
            <a:ext cx="505393" cy="505393"/>
          </a:xfrm>
          <a:prstGeom prst="rect">
            <a:avLst/>
          </a:prstGeom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A3C0CBDB-8F0A-405E-A6B6-A3893A51A82C}"/>
              </a:ext>
            </a:extLst>
          </p:cNvPr>
          <p:cNvSpPr txBox="1"/>
          <p:nvPr/>
        </p:nvSpPr>
        <p:spPr>
          <a:xfrm>
            <a:off x="4296467" y="2920684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928660DC-2C44-4E61-A3CD-312D8AD438DC}"/>
              </a:ext>
            </a:extLst>
          </p:cNvPr>
          <p:cNvSpPr/>
          <p:nvPr/>
        </p:nvSpPr>
        <p:spPr>
          <a:xfrm>
            <a:off x="4028997" y="1727979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5BEC7DA-1D72-4A60-870E-F34610B6470A}"/>
              </a:ext>
            </a:extLst>
          </p:cNvPr>
          <p:cNvCxnSpPr>
            <a:cxnSpLocks/>
          </p:cNvCxnSpPr>
          <p:nvPr/>
        </p:nvCxnSpPr>
        <p:spPr>
          <a:xfrm>
            <a:off x="4188485" y="2011852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7105A989-F64B-49FB-BE9E-4CD863351BB5}"/>
              </a:ext>
            </a:extLst>
          </p:cNvPr>
          <p:cNvSpPr txBox="1"/>
          <p:nvPr/>
        </p:nvSpPr>
        <p:spPr>
          <a:xfrm>
            <a:off x="3298216" y="2947736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D6AF122-720B-4EEF-9FF1-20425EE2E78E}"/>
              </a:ext>
            </a:extLst>
          </p:cNvPr>
          <p:cNvSpPr txBox="1"/>
          <p:nvPr/>
        </p:nvSpPr>
        <p:spPr>
          <a:xfrm>
            <a:off x="3828365" y="1503716"/>
            <a:ext cx="720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Better</a:t>
            </a: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A0618B8-8A33-469E-85B6-E5B34A45830E}"/>
              </a:ext>
            </a:extLst>
          </p:cNvPr>
          <p:cNvSpPr txBox="1"/>
          <p:nvPr/>
        </p:nvSpPr>
        <p:spPr>
          <a:xfrm>
            <a:off x="1009726" y="6241644"/>
            <a:ext cx="60972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Content, Reputation, Images, Links, News Letter, etc.)</a:t>
            </a:r>
          </a:p>
        </p:txBody>
      </p: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20FE9A4C-04FB-4713-8522-1F8CFC97FF2C}"/>
              </a:ext>
            </a:extLst>
          </p:cNvPr>
          <p:cNvCxnSpPr>
            <a:cxnSpLocks/>
            <a:stCxn id="42" idx="2"/>
            <a:endCxn id="39" idx="1"/>
          </p:cNvCxnSpPr>
          <p:nvPr/>
        </p:nvCxnSpPr>
        <p:spPr>
          <a:xfrm flipH="1">
            <a:off x="3705367" y="4944710"/>
            <a:ext cx="428552" cy="56461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Flowchart: Magnetic Disk 38">
            <a:extLst>
              <a:ext uri="{FF2B5EF4-FFF2-40B4-BE49-F238E27FC236}">
                <a16:creationId xmlns:a16="http://schemas.microsoft.com/office/drawing/2014/main" id="{AE2B2202-87C7-4765-BEF0-F4450F5D3A2C}"/>
              </a:ext>
            </a:extLst>
          </p:cNvPr>
          <p:cNvSpPr/>
          <p:nvPr/>
        </p:nvSpPr>
        <p:spPr>
          <a:xfrm>
            <a:off x="3522890" y="5509325"/>
            <a:ext cx="364953" cy="418856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" name="Graphic 39" descr="Garbage">
            <a:extLst>
              <a:ext uri="{FF2B5EF4-FFF2-40B4-BE49-F238E27FC236}">
                <a16:creationId xmlns:a16="http://schemas.microsoft.com/office/drawing/2014/main" id="{07881948-C67E-4ED6-BB2D-BEDC590071F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85201" y="5445274"/>
            <a:ext cx="505393" cy="50539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0D9D857A-6A61-45B0-B835-E31DE4DF5DA6}"/>
              </a:ext>
            </a:extLst>
          </p:cNvPr>
          <p:cNvSpPr txBox="1"/>
          <p:nvPr/>
        </p:nvSpPr>
        <p:spPr>
          <a:xfrm>
            <a:off x="4241900" y="5890002"/>
            <a:ext cx="83035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FE5A8F1-2134-4695-9311-8C93F59C1117}"/>
              </a:ext>
            </a:extLst>
          </p:cNvPr>
          <p:cNvSpPr/>
          <p:nvPr/>
        </p:nvSpPr>
        <p:spPr>
          <a:xfrm>
            <a:off x="3974430" y="4697297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A807072E-F295-4AB6-8628-BE1822FD0C4B}"/>
              </a:ext>
            </a:extLst>
          </p:cNvPr>
          <p:cNvCxnSpPr>
            <a:cxnSpLocks/>
            <a:stCxn id="42" idx="2"/>
            <a:endCxn id="40" idx="0"/>
          </p:cNvCxnSpPr>
          <p:nvPr/>
        </p:nvCxnSpPr>
        <p:spPr>
          <a:xfrm>
            <a:off x="4133919" y="4944710"/>
            <a:ext cx="503979" cy="500564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3543ACBD-C27F-4A9F-90C1-34CCE10E4EB4}"/>
              </a:ext>
            </a:extLst>
          </p:cNvPr>
          <p:cNvSpPr txBox="1"/>
          <p:nvPr/>
        </p:nvSpPr>
        <p:spPr>
          <a:xfrm>
            <a:off x="3243649" y="5917054"/>
            <a:ext cx="8928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4638CFF4-9506-4374-A1C0-40F6558BA5B0}"/>
              </a:ext>
            </a:extLst>
          </p:cNvPr>
          <p:cNvSpPr txBox="1"/>
          <p:nvPr/>
        </p:nvSpPr>
        <p:spPr>
          <a:xfrm>
            <a:off x="3773798" y="4473034"/>
            <a:ext cx="7202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Better</a:t>
            </a:r>
          </a:p>
          <a:p>
            <a:pPr algn="ctr"/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AA7225D-C573-4C2D-90DE-F8FBA2BB17CC}"/>
              </a:ext>
            </a:extLst>
          </p:cNvPr>
          <p:cNvSpPr txBox="1"/>
          <p:nvPr/>
        </p:nvSpPr>
        <p:spPr>
          <a:xfrm>
            <a:off x="6933587" y="2920312"/>
            <a:ext cx="193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8EC91B1-9020-45CF-BED7-8481EB4C9A64}"/>
              </a:ext>
            </a:extLst>
          </p:cNvPr>
          <p:cNvSpPr txBox="1"/>
          <p:nvPr/>
        </p:nvSpPr>
        <p:spPr>
          <a:xfrm>
            <a:off x="6933587" y="3348785"/>
            <a:ext cx="221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Reputation)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B5DECE2-1950-4F44-ADE9-C415D16AAC30}"/>
              </a:ext>
            </a:extLst>
          </p:cNvPr>
          <p:cNvSpPr txBox="1"/>
          <p:nvPr/>
        </p:nvSpPr>
        <p:spPr>
          <a:xfrm>
            <a:off x="6933587" y="3777258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Images)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A07E064-F83B-4774-9D4B-F603DEECBACC}"/>
              </a:ext>
            </a:extLst>
          </p:cNvPr>
          <p:cNvSpPr txBox="1"/>
          <p:nvPr/>
        </p:nvSpPr>
        <p:spPr>
          <a:xfrm>
            <a:off x="6933587" y="4201949"/>
            <a:ext cx="164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Links)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47E2AD40-E882-40D6-A83C-AF5B64E39717}"/>
              </a:ext>
            </a:extLst>
          </p:cNvPr>
          <p:cNvSpPr txBox="1"/>
          <p:nvPr/>
        </p:nvSpPr>
        <p:spPr>
          <a:xfrm>
            <a:off x="6933587" y="4566806"/>
            <a:ext cx="25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P(News Letter | Content)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740527C-FA24-46B2-B2FE-C40D1F6C9339}"/>
              </a:ext>
            </a:extLst>
          </p:cNvPr>
          <p:cNvSpPr txBox="1"/>
          <p:nvPr/>
        </p:nvSpPr>
        <p:spPr>
          <a:xfrm>
            <a:off x="9676851" y="3644637"/>
            <a:ext cx="1455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Meta Learner</a:t>
            </a:r>
          </a:p>
        </p:txBody>
      </p:sp>
      <p:cxnSp>
        <p:nvCxnSpPr>
          <p:cNvPr id="69" name="Straight Connector 68">
            <a:extLst>
              <a:ext uri="{FF2B5EF4-FFF2-40B4-BE49-F238E27FC236}">
                <a16:creationId xmlns:a16="http://schemas.microsoft.com/office/drawing/2014/main" id="{BDFACC5A-B6D5-42F3-9231-9528C389A2F4}"/>
              </a:ext>
            </a:extLst>
          </p:cNvPr>
          <p:cNvCxnSpPr>
            <a:stCxn id="46" idx="3"/>
            <a:endCxn id="51" idx="1"/>
          </p:cNvCxnSpPr>
          <p:nvPr/>
        </p:nvCxnSpPr>
        <p:spPr>
          <a:xfrm>
            <a:off x="8863603" y="3104978"/>
            <a:ext cx="813248" cy="724325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>
            <a:extLst>
              <a:ext uri="{FF2B5EF4-FFF2-40B4-BE49-F238E27FC236}">
                <a16:creationId xmlns:a16="http://schemas.microsoft.com/office/drawing/2014/main" id="{DCFD7F57-1460-41BE-8E71-615D15CBE695}"/>
              </a:ext>
            </a:extLst>
          </p:cNvPr>
          <p:cNvCxnSpPr>
            <a:cxnSpLocks/>
            <a:stCxn id="47" idx="3"/>
            <a:endCxn id="51" idx="1"/>
          </p:cNvCxnSpPr>
          <p:nvPr/>
        </p:nvCxnSpPr>
        <p:spPr>
          <a:xfrm>
            <a:off x="9148296" y="3533451"/>
            <a:ext cx="528555" cy="29585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>
            <a:extLst>
              <a:ext uri="{FF2B5EF4-FFF2-40B4-BE49-F238E27FC236}">
                <a16:creationId xmlns:a16="http://schemas.microsoft.com/office/drawing/2014/main" id="{2B07E42B-E9C0-4BDC-B238-D8AAADE95F63}"/>
              </a:ext>
            </a:extLst>
          </p:cNvPr>
          <p:cNvCxnSpPr>
            <a:cxnSpLocks/>
            <a:stCxn id="48" idx="3"/>
            <a:endCxn id="51" idx="1"/>
          </p:cNvCxnSpPr>
          <p:nvPr/>
        </p:nvCxnSpPr>
        <p:spPr>
          <a:xfrm flipV="1">
            <a:off x="8777040" y="3829303"/>
            <a:ext cx="899811" cy="132621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99589438-EA8E-46EF-B7CA-6A6A6DFB702B}"/>
              </a:ext>
            </a:extLst>
          </p:cNvPr>
          <p:cNvCxnSpPr>
            <a:cxnSpLocks/>
            <a:stCxn id="49" idx="3"/>
            <a:endCxn id="51" idx="1"/>
          </p:cNvCxnSpPr>
          <p:nvPr/>
        </p:nvCxnSpPr>
        <p:spPr>
          <a:xfrm flipV="1">
            <a:off x="8576473" y="3829303"/>
            <a:ext cx="1100378" cy="557312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661C4022-9633-4149-A48E-22AA2FEFF9C1}"/>
              </a:ext>
            </a:extLst>
          </p:cNvPr>
          <p:cNvCxnSpPr>
            <a:cxnSpLocks/>
            <a:stCxn id="50" idx="3"/>
            <a:endCxn id="51" idx="1"/>
          </p:cNvCxnSpPr>
          <p:nvPr/>
        </p:nvCxnSpPr>
        <p:spPr>
          <a:xfrm flipV="1">
            <a:off x="9465755" y="3829303"/>
            <a:ext cx="211096" cy="922169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82" name="Table 82">
            <a:extLst>
              <a:ext uri="{FF2B5EF4-FFF2-40B4-BE49-F238E27FC236}">
                <a16:creationId xmlns:a16="http://schemas.microsoft.com/office/drawing/2014/main" id="{90F82CEE-C8DD-4554-B152-16ED4A6D8E3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003957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84" name="Table 83">
            <a:extLst>
              <a:ext uri="{FF2B5EF4-FFF2-40B4-BE49-F238E27FC236}">
                <a16:creationId xmlns:a16="http://schemas.microsoft.com/office/drawing/2014/main" id="{58B39FC0-441F-4214-97F6-27FA96887C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257985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++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9380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  <p:bldP spid="31" grpId="0"/>
      <p:bldP spid="32" grpId="0" animBg="1"/>
      <p:bldP spid="34" grpId="0"/>
      <p:bldP spid="35" grpId="0"/>
      <p:bldP spid="37" grpId="0"/>
      <p:bldP spid="39" grpId="0" animBg="1"/>
      <p:bldP spid="41" grpId="0"/>
      <p:bldP spid="42" grpId="0" animBg="1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3705C8-6604-40EC-A10F-2E3E65F709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6622" y="96702"/>
            <a:ext cx="10515600" cy="996516"/>
          </a:xfrm>
        </p:spPr>
        <p:txBody>
          <a:bodyPr/>
          <a:lstStyle/>
          <a:p>
            <a:r>
              <a:rPr lang="en-US" dirty="0"/>
              <a:t>Intelligence Architecture for Business Logic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DA78783D-BD84-40B3-AF3B-D8934E9E1753}"/>
              </a:ext>
            </a:extLst>
          </p:cNvPr>
          <p:cNvCxnSpPr>
            <a:cxnSpLocks/>
            <a:stCxn id="18" idx="2"/>
          </p:cNvCxnSpPr>
          <p:nvPr/>
        </p:nvCxnSpPr>
        <p:spPr>
          <a:xfrm flipH="1">
            <a:off x="5074798" y="3608700"/>
            <a:ext cx="415832" cy="170447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lowchart: Magnetic Disk 13">
            <a:extLst>
              <a:ext uri="{FF2B5EF4-FFF2-40B4-BE49-F238E27FC236}">
                <a16:creationId xmlns:a16="http://schemas.microsoft.com/office/drawing/2014/main" id="{40749E12-D54E-4C5E-A926-6637BDE4E7F9}"/>
              </a:ext>
            </a:extLst>
          </p:cNvPr>
          <p:cNvSpPr/>
          <p:nvPr/>
        </p:nvSpPr>
        <p:spPr>
          <a:xfrm>
            <a:off x="4709684" y="3803260"/>
            <a:ext cx="249416" cy="328347"/>
          </a:xfrm>
          <a:prstGeom prst="flowChartMagneticDisk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6E8655-F4D7-4F7B-83D9-1E3A1EC7F8A3}"/>
              </a:ext>
            </a:extLst>
          </p:cNvPr>
          <p:cNvSpPr txBox="1"/>
          <p:nvPr/>
        </p:nvSpPr>
        <p:spPr>
          <a:xfrm>
            <a:off x="4423172" y="4121100"/>
            <a:ext cx="833883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Email Store</a:t>
            </a:r>
          </a:p>
        </p:txBody>
      </p:sp>
      <p:pic>
        <p:nvPicPr>
          <p:cNvPr id="16" name="Graphic 15" descr="Garbage">
            <a:extLst>
              <a:ext uri="{FF2B5EF4-FFF2-40B4-BE49-F238E27FC236}">
                <a16:creationId xmlns:a16="http://schemas.microsoft.com/office/drawing/2014/main" id="{5FC8A4A4-2AF0-45D7-93DD-4ABBE9073E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727943" y="3761191"/>
            <a:ext cx="357036" cy="357036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5880BCA3-6DA2-46D3-AE1D-9524E5CB0AFC}"/>
              </a:ext>
            </a:extLst>
          </p:cNvPr>
          <p:cNvSpPr txBox="1"/>
          <p:nvPr/>
        </p:nvSpPr>
        <p:spPr>
          <a:xfrm>
            <a:off x="5513403" y="4112645"/>
            <a:ext cx="777777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bg1">
                    <a:lumMod val="50000"/>
                  </a:schemeClr>
                </a:solidFill>
              </a:rPr>
              <a:t>Junk Store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D094AB0-1919-4794-B865-E17F8D4EA6BB}"/>
              </a:ext>
            </a:extLst>
          </p:cNvPr>
          <p:cNvSpPr/>
          <p:nvPr/>
        </p:nvSpPr>
        <p:spPr>
          <a:xfrm>
            <a:off x="5331141" y="3361287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B11EDD7-BB7C-45E2-BFA5-562C1E591C62}"/>
              </a:ext>
            </a:extLst>
          </p:cNvPr>
          <p:cNvSpPr txBox="1"/>
          <p:nvPr/>
        </p:nvSpPr>
        <p:spPr>
          <a:xfrm>
            <a:off x="5171493" y="3151133"/>
            <a:ext cx="656238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Content</a:t>
            </a:r>
          </a:p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728465D6-D47A-45CE-AD11-5A76C235ECD9}"/>
              </a:ext>
            </a:extLst>
          </p:cNvPr>
          <p:cNvCxnSpPr>
            <a:cxnSpLocks/>
            <a:stCxn id="18" idx="2"/>
            <a:endCxn id="16" idx="0"/>
          </p:cNvCxnSpPr>
          <p:nvPr/>
        </p:nvCxnSpPr>
        <p:spPr>
          <a:xfrm>
            <a:off x="5490630" y="3608700"/>
            <a:ext cx="415831" cy="152491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13F11BFB-382C-4482-9CC1-B037A7880D24}"/>
              </a:ext>
            </a:extLst>
          </p:cNvPr>
          <p:cNvSpPr/>
          <p:nvPr/>
        </p:nvSpPr>
        <p:spPr>
          <a:xfrm>
            <a:off x="4994040" y="2558120"/>
            <a:ext cx="318977" cy="247413"/>
          </a:xfrm>
          <a:prstGeom prst="rect">
            <a:avLst/>
          </a:prstGeom>
          <a:noFill/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11CEF9CC-4244-46A0-9EE3-FCA98AC670AE}"/>
              </a:ext>
            </a:extLst>
          </p:cNvPr>
          <p:cNvSpPr txBox="1"/>
          <p:nvPr/>
        </p:nvSpPr>
        <p:spPr>
          <a:xfrm>
            <a:off x="4763055" y="2358065"/>
            <a:ext cx="78094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Reputation</a:t>
            </a:r>
            <a:br>
              <a:rPr lang="en-US" sz="1000" dirty="0">
                <a:solidFill>
                  <a:schemeClr val="bg1">
                    <a:lumMod val="50000"/>
                  </a:schemeClr>
                </a:solidFill>
              </a:rPr>
            </a:br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Filter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7646449-363A-4283-A8B3-68BD288B7E84}"/>
              </a:ext>
            </a:extLst>
          </p:cNvPr>
          <p:cNvCxnSpPr>
            <a:cxnSpLocks/>
            <a:stCxn id="21" idx="2"/>
          </p:cNvCxnSpPr>
          <p:nvPr/>
        </p:nvCxnSpPr>
        <p:spPr>
          <a:xfrm flipH="1">
            <a:off x="4849552" y="2805533"/>
            <a:ext cx="303977" cy="883453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91EDBA55-A075-4D2B-8BE0-6D083BD9B174}"/>
              </a:ext>
            </a:extLst>
          </p:cNvPr>
          <p:cNvCxnSpPr>
            <a:cxnSpLocks/>
            <a:endCxn id="19" idx="0"/>
          </p:cNvCxnSpPr>
          <p:nvPr/>
        </p:nvCxnSpPr>
        <p:spPr>
          <a:xfrm>
            <a:off x="5349914" y="2867548"/>
            <a:ext cx="149698" cy="283585"/>
          </a:xfrm>
          <a:prstGeom prst="straightConnector1">
            <a:avLst/>
          </a:prstGeom>
          <a:ln>
            <a:solidFill>
              <a:schemeClr val="bg1">
                <a:lumMod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EE7FE5A-AC10-4209-95A3-46D27705588A}"/>
              </a:ext>
            </a:extLst>
          </p:cNvPr>
          <p:cNvSpPr txBox="1"/>
          <p:nvPr/>
        </p:nvSpPr>
        <p:spPr>
          <a:xfrm>
            <a:off x="4516064" y="2916570"/>
            <a:ext cx="65623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000" dirty="0">
                <a:solidFill>
                  <a:schemeClr val="bg1">
                    <a:lumMod val="50000"/>
                  </a:schemeClr>
                </a:solidFill>
              </a:rPr>
              <a:t>Known Good?</a:t>
            </a:r>
            <a:endParaRPr lang="en-US" sz="11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3FE9F23A-89A0-43FF-8020-C8FB96969CF8}"/>
              </a:ext>
            </a:extLst>
          </p:cNvPr>
          <p:cNvSpPr txBox="1"/>
          <p:nvPr/>
        </p:nvSpPr>
        <p:spPr>
          <a:xfrm>
            <a:off x="445872" y="2388843"/>
            <a:ext cx="19300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Content)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F819B4AA-DB72-4993-A7CA-23BE2B79DADD}"/>
              </a:ext>
            </a:extLst>
          </p:cNvPr>
          <p:cNvSpPr txBox="1"/>
          <p:nvPr/>
        </p:nvSpPr>
        <p:spPr>
          <a:xfrm>
            <a:off x="445872" y="2817316"/>
            <a:ext cx="2214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Reputation)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FB3D4BB-CD73-4E00-8A5F-B800A1008D70}"/>
              </a:ext>
            </a:extLst>
          </p:cNvPr>
          <p:cNvSpPr txBox="1"/>
          <p:nvPr/>
        </p:nvSpPr>
        <p:spPr>
          <a:xfrm>
            <a:off x="445872" y="3245789"/>
            <a:ext cx="1843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Images)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17FB69B-F4A6-479A-86E7-FF86E2CFFBDE}"/>
              </a:ext>
            </a:extLst>
          </p:cNvPr>
          <p:cNvSpPr txBox="1"/>
          <p:nvPr/>
        </p:nvSpPr>
        <p:spPr>
          <a:xfrm>
            <a:off x="445872" y="3670480"/>
            <a:ext cx="16428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P(Spam | Links)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A0FB700-B8BB-4070-9CE0-F1100466C12A}"/>
              </a:ext>
            </a:extLst>
          </p:cNvPr>
          <p:cNvSpPr txBox="1"/>
          <p:nvPr/>
        </p:nvSpPr>
        <p:spPr>
          <a:xfrm>
            <a:off x="445872" y="4035337"/>
            <a:ext cx="25321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P(News Letter | Content)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6276E9-2D09-4CA9-B985-949D14F5327E}"/>
              </a:ext>
            </a:extLst>
          </p:cNvPr>
          <p:cNvSpPr txBox="1"/>
          <p:nvPr/>
        </p:nvSpPr>
        <p:spPr>
          <a:xfrm>
            <a:off x="6878985" y="2724983"/>
            <a:ext cx="489698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Other Logic:</a:t>
            </a:r>
          </a:p>
          <a:p>
            <a:r>
              <a:rPr lang="en-US" dirty="0"/>
              <a:t>  If it might be a newsletter don’t delete</a:t>
            </a:r>
          </a:p>
          <a:p>
            <a:r>
              <a:rPr lang="en-US" dirty="0"/>
              <a:t>  If it links to a malware site delete no matter what</a:t>
            </a:r>
          </a:p>
          <a:p>
            <a:r>
              <a:rPr lang="en-US" dirty="0"/>
              <a:t>  If the message seems important notify user</a:t>
            </a:r>
          </a:p>
          <a:p>
            <a:r>
              <a:rPr lang="en-US" dirty="0"/>
              <a:t> 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</p:txBody>
      </p: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97EB6240-A7E1-4CE3-9B5E-7B6329F93E3B}"/>
              </a:ext>
            </a:extLst>
          </p:cNvPr>
          <p:cNvCxnSpPr/>
          <p:nvPr/>
        </p:nvCxnSpPr>
        <p:spPr>
          <a:xfrm flipV="1">
            <a:off x="6456556" y="4382710"/>
            <a:ext cx="1059366" cy="1538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>
            <a:extLst>
              <a:ext uri="{FF2B5EF4-FFF2-40B4-BE49-F238E27FC236}">
                <a16:creationId xmlns:a16="http://schemas.microsoft.com/office/drawing/2014/main" id="{4E31B44F-16AD-4F5C-BD7A-E8AAF703A044}"/>
              </a:ext>
            </a:extLst>
          </p:cNvPr>
          <p:cNvSpPr txBox="1"/>
          <p:nvPr/>
        </p:nvSpPr>
        <p:spPr>
          <a:xfrm>
            <a:off x="4628748" y="5939516"/>
            <a:ext cx="36556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May get complex, lead to problems…</a:t>
            </a:r>
          </a:p>
        </p:txBody>
      </p:sp>
      <p:graphicFrame>
        <p:nvGraphicFramePr>
          <p:cNvPr id="53" name="Table 82">
            <a:extLst>
              <a:ext uri="{FF2B5EF4-FFF2-40B4-BE49-F238E27FC236}">
                <a16:creationId xmlns:a16="http://schemas.microsoft.com/office/drawing/2014/main" id="{792BE30D-63D4-46C1-9565-91F3208402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1290359"/>
              </p:ext>
            </p:extLst>
          </p:nvPr>
        </p:nvGraphicFramePr>
        <p:xfrm>
          <a:off x="10374567" y="4846320"/>
          <a:ext cx="1817433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17433">
                  <a:extLst>
                    <a:ext uri="{9D8B030D-6E8A-4147-A177-3AD203B41FA5}">
                      <a16:colId xmlns:a16="http://schemas.microsoft.com/office/drawing/2014/main" val="2747189179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Accurate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1902583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Easy to Grow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0756908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Loosely Coupled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02132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Comprehensible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564004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Measurable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4860509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r>
                        <a:rPr lang="en-US" sz="1600" dirty="0"/>
                        <a:t>Supportive of Team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9207601"/>
                  </a:ext>
                </a:extLst>
              </a:tr>
            </a:tbl>
          </a:graphicData>
        </a:graphic>
      </p:graphicFrame>
      <p:graphicFrame>
        <p:nvGraphicFramePr>
          <p:cNvPr id="54" name="Table 53">
            <a:extLst>
              <a:ext uri="{FF2B5EF4-FFF2-40B4-BE49-F238E27FC236}">
                <a16:creationId xmlns:a16="http://schemas.microsoft.com/office/drawing/2014/main" id="{56075B37-3E82-4135-A7F3-F2E4B9F85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633827"/>
              </p:ext>
            </p:extLst>
          </p:nvPr>
        </p:nvGraphicFramePr>
        <p:xfrm>
          <a:off x="9713666" y="4846320"/>
          <a:ext cx="660337" cy="20116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0337">
                  <a:extLst>
                    <a:ext uri="{9D8B030D-6E8A-4147-A177-3AD203B41FA5}">
                      <a16:colId xmlns:a16="http://schemas.microsoft.com/office/drawing/2014/main" val="1271131360"/>
                    </a:ext>
                  </a:extLst>
                </a:gridCol>
              </a:tblGrid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471056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2569202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444305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14184230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b="0" dirty="0"/>
                        <a:t>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4992133"/>
                  </a:ext>
                </a:extLst>
              </a:tr>
              <a:tr h="26801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OK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08757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3956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</TotalTime>
  <Words>1041</Words>
  <Application>Microsoft Office PowerPoint</Application>
  <PresentationFormat>Widescreen</PresentationFormat>
  <Paragraphs>255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Ensembles Part 3 – Stacking and Intelligence Architectures</vt:lpstr>
      <vt:lpstr>Stacking</vt:lpstr>
      <vt:lpstr>Stacking Pseudocode</vt:lpstr>
      <vt:lpstr>More on Stacking</vt:lpstr>
      <vt:lpstr>Stacking Features</vt:lpstr>
      <vt:lpstr>Properties of Well Organized Intelligence</vt:lpstr>
      <vt:lpstr>Stacking and Intelligence Organization</vt:lpstr>
      <vt:lpstr>Intelligence Architecture for Team Accelerator</vt:lpstr>
      <vt:lpstr>Intelligence Architecture for Business Logic</vt:lpstr>
      <vt:lpstr>Intelligence Architecture: Model Sequencing</vt:lpstr>
      <vt:lpstr>Intelligence Architecture: Partitioning Contexts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Ensembles Part 3 – Stacking and Intelligence Architectures</dc:title>
  <dc:creator>Geoff Hulten</dc:creator>
  <cp:lastModifiedBy>Geoff Hulten</cp:lastModifiedBy>
  <cp:revision>19</cp:revision>
  <dcterms:created xsi:type="dcterms:W3CDTF">2019-11-02T21:10:44Z</dcterms:created>
  <dcterms:modified xsi:type="dcterms:W3CDTF">2019-11-19T23:04:26Z</dcterms:modified>
</cp:coreProperties>
</file>